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  <p:sldMasterId id="2147483672" r:id="rId3"/>
    <p:sldMasterId id="2147483678" r:id="rId4"/>
    <p:sldMasterId id="2147483690" r:id="rId5"/>
  </p:sldMasterIdLst>
  <p:notesMasterIdLst>
    <p:notesMasterId r:id="rId22"/>
  </p:notesMasterIdLst>
  <p:sldIdLst>
    <p:sldId id="295" r:id="rId6"/>
    <p:sldId id="260" r:id="rId7"/>
    <p:sldId id="296" r:id="rId8"/>
    <p:sldId id="298" r:id="rId9"/>
    <p:sldId id="308" r:id="rId10"/>
    <p:sldId id="299" r:id="rId11"/>
    <p:sldId id="258" r:id="rId12"/>
    <p:sldId id="297" r:id="rId13"/>
    <p:sldId id="302" r:id="rId14"/>
    <p:sldId id="301" r:id="rId15"/>
    <p:sldId id="304" r:id="rId16"/>
    <p:sldId id="303" r:id="rId17"/>
    <p:sldId id="306" r:id="rId18"/>
    <p:sldId id="307" r:id="rId19"/>
    <p:sldId id="309" r:id="rId20"/>
    <p:sldId id="259" r:id="rId21"/>
  </p:sldIdLst>
  <p:sldSz cx="12192000" cy="6858000"/>
  <p:notesSz cx="6858000" cy="9144000"/>
  <p:embeddedFontLst>
    <p:embeddedFont>
      <p:font typeface="Bahnschrift SemiBold SemiConden" panose="020B0502040204020203" pitchFamily="34" charset="0"/>
      <p:bold r:id="rId23"/>
    </p:embeddedFont>
    <p:embeddedFont>
      <p:font typeface="Bahnschrift SemiCondensed" panose="020B0502040204020203" pitchFamily="34" charset="0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Franklin Gothic Demi Cond" panose="020B0706030402020204" pitchFamily="34" charset="0"/>
      <p:regular r:id="rId30"/>
    </p:embeddedFont>
    <p:embeddedFont>
      <p:font typeface="Martian Mono" panose="020B0009020000000004" charset="0"/>
      <p:regular r:id="rId31"/>
      <p:bold r:id="rId32"/>
    </p:embeddedFont>
    <p:embeddedFont>
      <p:font typeface="Ubuntu" panose="020B0604020202020204" charset="0"/>
      <p:regular r:id="rId33"/>
      <p:bold r:id="rId34"/>
      <p:italic r:id="rId35"/>
      <p:boldItalic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86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2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font" Target="fonts/font1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14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4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  <a:latin typeface="Calibri"/>
              </a:rPr>
              <a:pPr/>
              <a:t>5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46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4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68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3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477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522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825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80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1419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313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956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52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7283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167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230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kern="0">
              <a:solidFill>
                <a:sysClr val="windowText" lastClr="000000"/>
              </a:solidFill>
            </a:endParaRPr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6047" y="637031"/>
            <a:ext cx="3416808" cy="580491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10283" y="505968"/>
            <a:ext cx="969264" cy="128625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945891"/>
            <a:ext cx="5291328" cy="327507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98264" y="637031"/>
            <a:ext cx="2666999" cy="70408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7473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74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15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219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759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724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52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11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55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3789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5075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733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0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847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5223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94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3789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149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806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140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51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550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2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20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2191" y="119634"/>
            <a:ext cx="11373967" cy="1068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66535" y="1296670"/>
            <a:ext cx="5688330" cy="4217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8/27/2025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21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2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27.08.2025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75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jp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5.jp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sv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6571488" y="3213063"/>
            <a:ext cx="160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401295" y="4389502"/>
            <a:ext cx="5182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</a:t>
            </a:r>
          </a:p>
          <a:p>
            <a:pPr algn="ctr"/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959966" y="948690"/>
            <a:ext cx="10750893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единство условий для всех уровней образования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единство инфраструктуры образовательного пространства может быть реализовано в соответствии с 	тремя моделями, зависящими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от созданной инфраструктуры образовательного пространства, наличия кадровых, организационно-методических и информационных ресурсов: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внутрисадовская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/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внутришкольная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модель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сетевая модель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интегративная модель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единство и преемственность образовательных программ: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измерение величин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изучение физических явлений</a:t>
            </a:r>
          </a:p>
          <a:p>
            <a:pPr indent="354013"/>
            <a:r>
              <a:rPr lang="ru-RU" sz="2400" dirty="0">
                <a:latin typeface="Arial" pitchFamily="34" charset="0"/>
                <a:cs typeface="Arial" pitchFamily="34" charset="0"/>
              </a:rPr>
              <a:t>- конструированием, моделированием и робототехникой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110499"/>
            <a:ext cx="9491916" cy="90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БЕСШОВНОЕ ИНЖЕНЕРНО-ТЕХНОЛОГИЧЕСКОЕ ОБРАЗОВАНИЕ</a:t>
            </a:r>
          </a:p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КЛЮЧЕВЫЕ УСЛОВИЯ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Ромб 9"/>
          <p:cNvSpPr/>
          <p:nvPr/>
        </p:nvSpPr>
        <p:spPr>
          <a:xfrm>
            <a:off x="341376" y="1389888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/>
        </p:nvSpPr>
        <p:spPr>
          <a:xfrm>
            <a:off x="384048" y="2090928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493776" y="5004816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118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7529" y="191515"/>
            <a:ext cx="8547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05DA1"/>
                </a:solidFill>
              </a:rPr>
              <a:t>Изучение</a:t>
            </a:r>
            <a:r>
              <a:rPr sz="3600" spc="-130" dirty="0">
                <a:solidFill>
                  <a:srgbClr val="005DA1"/>
                </a:solidFill>
              </a:rPr>
              <a:t> </a:t>
            </a:r>
            <a:r>
              <a:rPr sz="3600" dirty="0">
                <a:solidFill>
                  <a:srgbClr val="005DA1"/>
                </a:solidFill>
              </a:rPr>
              <a:t>тепловых</a:t>
            </a:r>
            <a:r>
              <a:rPr sz="3600" spc="-110" dirty="0">
                <a:solidFill>
                  <a:srgbClr val="005DA1"/>
                </a:solidFill>
              </a:rPr>
              <a:t> </a:t>
            </a:r>
            <a:r>
              <a:rPr sz="3600" dirty="0">
                <a:solidFill>
                  <a:srgbClr val="005DA1"/>
                </a:solidFill>
              </a:rPr>
              <a:t>свойств</a:t>
            </a:r>
            <a:r>
              <a:rPr sz="3600" spc="-105" dirty="0">
                <a:solidFill>
                  <a:srgbClr val="005DA1"/>
                </a:solidFill>
              </a:rPr>
              <a:t> </a:t>
            </a:r>
            <a:r>
              <a:rPr sz="3600" spc="-10" dirty="0">
                <a:solidFill>
                  <a:srgbClr val="005DA1"/>
                </a:solidFill>
              </a:rPr>
              <a:t>веществ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45719" y="813816"/>
            <a:ext cx="11854180" cy="4813300"/>
            <a:chOff x="45719" y="813816"/>
            <a:chExt cx="11854180" cy="48133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7472" y="1767840"/>
              <a:ext cx="11551920" cy="38587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9" y="813816"/>
              <a:ext cx="2606040" cy="260604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50798" y="3621404"/>
            <a:ext cx="1454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Дошкольное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02404" y="2891154"/>
            <a:ext cx="1260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Начальное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85813" y="2160523"/>
            <a:ext cx="1155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Основное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21569" y="1436623"/>
            <a:ext cx="994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Среднее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269491" y="915161"/>
            <a:ext cx="10623550" cy="5088255"/>
            <a:chOff x="1269491" y="915161"/>
            <a:chExt cx="10623550" cy="508825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01968" y="3642360"/>
              <a:ext cx="2377439" cy="20116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8456" y="3973067"/>
              <a:ext cx="2375916" cy="194462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15856" y="3665219"/>
              <a:ext cx="2375916" cy="170688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69491" y="4995671"/>
              <a:ext cx="922020" cy="100736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99716" y="1432559"/>
              <a:ext cx="1912620" cy="141884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32025" y="915161"/>
              <a:ext cx="10160508" cy="36880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732026" y="915161"/>
            <a:ext cx="10160635" cy="368935"/>
          </a:xfrm>
          <a:prstGeom prst="rect">
            <a:avLst/>
          </a:prstGeom>
          <a:ln w="25907">
            <a:solidFill>
              <a:srgbClr val="5B9BD4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210820">
              <a:spcBef>
                <a:spcPts val="315"/>
              </a:spcBef>
            </a:pP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Школьный</a:t>
            </a:r>
            <a:r>
              <a:rPr b="1" kern="0" spc="-6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педагог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и</a:t>
            </a:r>
            <a:r>
              <a:rPr b="1" kern="0" spc="-7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воспитатель</a:t>
            </a:r>
            <a:r>
              <a:rPr b="1" kern="0" spc="-2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детского</a:t>
            </a:r>
            <a:r>
              <a:rPr b="1" kern="0" spc="-3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сада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организует</a:t>
            </a:r>
            <a:r>
              <a:rPr b="1" kern="0" spc="-4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работу</a:t>
            </a:r>
            <a:r>
              <a:rPr b="1" kern="0" spc="-5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оборудованием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123694" y="6261353"/>
            <a:ext cx="8961120" cy="368808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2123694" y="6261353"/>
            <a:ext cx="8961120" cy="319318"/>
          </a:xfrm>
          <a:prstGeom prst="rect">
            <a:avLst/>
          </a:prstGeom>
          <a:ln w="25907">
            <a:solidFill>
              <a:srgbClr val="5B9BD4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algn="ctr">
              <a:spcBef>
                <a:spcPts val="330"/>
              </a:spcBef>
            </a:pPr>
            <a:r>
              <a:rPr b="1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Единство</a:t>
            </a:r>
            <a:r>
              <a:rPr b="1" kern="0" spc="-9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ru-RU" b="1" kern="0" spc="-90" dirty="0">
                <a:solidFill>
                  <a:sysClr val="windowText" lastClr="000000"/>
                </a:solidFill>
                <a:latin typeface="Arial"/>
                <a:cs typeface="Arial"/>
              </a:rPr>
              <a:t>  и преемственность образовательных  программ </a:t>
            </a:r>
            <a:endParaRPr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3419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23694" y="6261353"/>
            <a:ext cx="8961120" cy="36880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932179"/>
            <a:ext cx="12000738" cy="4694429"/>
            <a:chOff x="0" y="932179"/>
            <a:chExt cx="12000738" cy="4694429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7472" y="1767840"/>
              <a:ext cx="11551919" cy="38587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932179"/>
              <a:ext cx="2606040" cy="26060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59458" y="1117854"/>
              <a:ext cx="10241280" cy="36880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759457" y="1117853"/>
            <a:ext cx="10241280" cy="368935"/>
          </a:xfrm>
          <a:prstGeom prst="rect">
            <a:avLst/>
          </a:prstGeom>
          <a:ln w="25907">
            <a:solidFill>
              <a:srgbClr val="5B9BD4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249554">
              <a:spcBef>
                <a:spcPts val="320"/>
              </a:spcBef>
            </a:pP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Школьный</a:t>
            </a:r>
            <a:r>
              <a:rPr b="1" kern="0" spc="-6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педагог</a:t>
            </a:r>
            <a:r>
              <a:rPr b="1" kern="0" spc="-7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и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воспитатель</a:t>
            </a:r>
            <a:r>
              <a:rPr b="1" kern="0" spc="-2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детского</a:t>
            </a:r>
            <a:r>
              <a:rPr b="1" kern="0" spc="-3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сада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организует</a:t>
            </a:r>
            <a:r>
              <a:rPr b="1" kern="0" spc="-4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работу</a:t>
            </a:r>
            <a:r>
              <a:rPr b="1" kern="0" spc="-5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</a:t>
            </a:r>
            <a:r>
              <a:rPr b="1" kern="0" spc="-7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оборудованием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50798" y="3629405"/>
            <a:ext cx="1454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Дошкольное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02404" y="2891154"/>
            <a:ext cx="1260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Начальное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85813" y="2160523"/>
            <a:ext cx="1155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Основное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021569" y="1436623"/>
            <a:ext cx="994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Среднее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96714" y="3891279"/>
            <a:ext cx="50800" cy="54610"/>
          </a:xfrm>
          <a:custGeom>
            <a:avLst/>
            <a:gdLst/>
            <a:ahLst/>
            <a:cxnLst/>
            <a:rect l="l" t="t" r="r" b="b"/>
            <a:pathLst>
              <a:path w="50800" h="54610">
                <a:moveTo>
                  <a:pt x="0" y="54610"/>
                </a:moveTo>
                <a:lnTo>
                  <a:pt x="50800" y="54610"/>
                </a:lnTo>
                <a:lnTo>
                  <a:pt x="50800" y="0"/>
                </a:lnTo>
                <a:lnTo>
                  <a:pt x="0" y="0"/>
                </a:lnTo>
                <a:lnTo>
                  <a:pt x="0" y="54610"/>
                </a:lnTo>
                <a:close/>
              </a:path>
            </a:pathLst>
          </a:custGeom>
          <a:solidFill>
            <a:srgbClr val="005DA1"/>
          </a:solidFill>
        </p:spPr>
        <p:txBody>
          <a:bodyPr wrap="square" lIns="0" tIns="0" rIns="0" bIns="0" rtlCol="0"/>
          <a:lstStyle/>
          <a:p>
            <a:endParaRPr kern="0">
              <a:solidFill>
                <a:sysClr val="windowText" lastClr="000000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492485" y="3782059"/>
            <a:ext cx="50800" cy="53340"/>
          </a:xfrm>
          <a:custGeom>
            <a:avLst/>
            <a:gdLst/>
            <a:ahLst/>
            <a:cxnLst/>
            <a:rect l="l" t="t" r="r" b="b"/>
            <a:pathLst>
              <a:path w="50800" h="53339">
                <a:moveTo>
                  <a:pt x="0" y="53340"/>
                </a:moveTo>
                <a:lnTo>
                  <a:pt x="50800" y="53340"/>
                </a:lnTo>
                <a:lnTo>
                  <a:pt x="50800" y="0"/>
                </a:lnTo>
                <a:lnTo>
                  <a:pt x="0" y="0"/>
                </a:lnTo>
                <a:lnTo>
                  <a:pt x="0" y="53340"/>
                </a:lnTo>
                <a:close/>
              </a:path>
            </a:pathLst>
          </a:custGeom>
          <a:solidFill>
            <a:srgbClr val="005DA1"/>
          </a:solidFill>
        </p:spPr>
        <p:txBody>
          <a:bodyPr wrap="square" lIns="0" tIns="0" rIns="0" bIns="0" rtlCol="0"/>
          <a:lstStyle/>
          <a:p>
            <a:endParaRPr kern="0">
              <a:solidFill>
                <a:sysClr val="windowText" lastClr="000000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492485" y="3677920"/>
            <a:ext cx="50800" cy="53340"/>
          </a:xfrm>
          <a:custGeom>
            <a:avLst/>
            <a:gdLst/>
            <a:ahLst/>
            <a:cxnLst/>
            <a:rect l="l" t="t" r="r" b="b"/>
            <a:pathLst>
              <a:path w="50800" h="53339">
                <a:moveTo>
                  <a:pt x="0" y="53339"/>
                </a:moveTo>
                <a:lnTo>
                  <a:pt x="50800" y="53339"/>
                </a:lnTo>
                <a:lnTo>
                  <a:pt x="50800" y="0"/>
                </a:lnTo>
                <a:lnTo>
                  <a:pt x="0" y="0"/>
                </a:lnTo>
                <a:lnTo>
                  <a:pt x="0" y="53339"/>
                </a:lnTo>
                <a:close/>
              </a:path>
            </a:pathLst>
          </a:custGeom>
          <a:solidFill>
            <a:srgbClr val="005DA1"/>
          </a:solidFill>
        </p:spPr>
        <p:txBody>
          <a:bodyPr wrap="square" lIns="0" tIns="0" rIns="0" bIns="0" rtlCol="0"/>
          <a:lstStyle/>
          <a:p>
            <a:endParaRPr kern="0">
              <a:solidFill>
                <a:sysClr val="windowText" lastClr="000000"/>
              </a:solidFill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92708" y="1761744"/>
            <a:ext cx="10402824" cy="4393691"/>
            <a:chOff x="1092708" y="1761744"/>
            <a:chExt cx="10402824" cy="4393691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92708" y="4849367"/>
              <a:ext cx="10402824" cy="130606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22932" y="1761744"/>
              <a:ext cx="1792223" cy="129082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642612" y="3945889"/>
              <a:ext cx="159385" cy="104139"/>
            </a:xfrm>
            <a:custGeom>
              <a:avLst/>
              <a:gdLst/>
              <a:ahLst/>
              <a:cxnLst/>
              <a:rect l="l" t="t" r="r" b="b"/>
              <a:pathLst>
                <a:path w="159385" h="104139">
                  <a:moveTo>
                    <a:pt x="159004" y="0"/>
                  </a:moveTo>
                  <a:lnTo>
                    <a:pt x="0" y="0"/>
                  </a:lnTo>
                  <a:lnTo>
                    <a:pt x="0" y="50800"/>
                  </a:lnTo>
                  <a:lnTo>
                    <a:pt x="54102" y="50800"/>
                  </a:lnTo>
                  <a:lnTo>
                    <a:pt x="54102" y="104140"/>
                  </a:lnTo>
                  <a:lnTo>
                    <a:pt x="104902" y="104140"/>
                  </a:lnTo>
                  <a:lnTo>
                    <a:pt x="104902" y="50800"/>
                  </a:lnTo>
                  <a:lnTo>
                    <a:pt x="159004" y="50800"/>
                  </a:lnTo>
                  <a:lnTo>
                    <a:pt x="159004" y="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642611" y="3891279"/>
              <a:ext cx="159385" cy="159385"/>
            </a:xfrm>
            <a:custGeom>
              <a:avLst/>
              <a:gdLst/>
              <a:ahLst/>
              <a:cxnLst/>
              <a:rect l="l" t="t" r="r" b="b"/>
              <a:pathLst>
                <a:path w="159385" h="159385">
                  <a:moveTo>
                    <a:pt x="0" y="54102"/>
                  </a:moveTo>
                  <a:lnTo>
                    <a:pt x="54101" y="54102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4102"/>
                  </a:lnTo>
                  <a:lnTo>
                    <a:pt x="159003" y="54102"/>
                  </a:lnTo>
                  <a:lnTo>
                    <a:pt x="159003" y="104902"/>
                  </a:lnTo>
                  <a:lnTo>
                    <a:pt x="104901" y="104902"/>
                  </a:lnTo>
                  <a:lnTo>
                    <a:pt x="104901" y="159004"/>
                  </a:lnTo>
                  <a:lnTo>
                    <a:pt x="54101" y="159004"/>
                  </a:lnTo>
                  <a:lnTo>
                    <a:pt x="54101" y="104902"/>
                  </a:lnTo>
                  <a:lnTo>
                    <a:pt x="0" y="104902"/>
                  </a:lnTo>
                  <a:lnTo>
                    <a:pt x="0" y="54102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466584" y="3379469"/>
              <a:ext cx="159385" cy="158750"/>
            </a:xfrm>
            <a:custGeom>
              <a:avLst/>
              <a:gdLst/>
              <a:ahLst/>
              <a:cxnLst/>
              <a:rect l="l" t="t" r="r" b="b"/>
              <a:pathLst>
                <a:path w="159384" h="158750">
                  <a:moveTo>
                    <a:pt x="159004" y="53340"/>
                  </a:moveTo>
                  <a:lnTo>
                    <a:pt x="104902" y="53340"/>
                  </a:lnTo>
                  <a:lnTo>
                    <a:pt x="104902" y="0"/>
                  </a:lnTo>
                  <a:lnTo>
                    <a:pt x="54102" y="0"/>
                  </a:lnTo>
                  <a:lnTo>
                    <a:pt x="54102" y="53340"/>
                  </a:lnTo>
                  <a:lnTo>
                    <a:pt x="0" y="53340"/>
                  </a:lnTo>
                  <a:lnTo>
                    <a:pt x="0" y="104140"/>
                  </a:lnTo>
                  <a:lnTo>
                    <a:pt x="54102" y="104140"/>
                  </a:lnTo>
                  <a:lnTo>
                    <a:pt x="54102" y="158750"/>
                  </a:lnTo>
                  <a:lnTo>
                    <a:pt x="104902" y="158750"/>
                  </a:lnTo>
                  <a:lnTo>
                    <a:pt x="104902" y="104140"/>
                  </a:lnTo>
                  <a:lnTo>
                    <a:pt x="159004" y="104140"/>
                  </a:lnTo>
                  <a:lnTo>
                    <a:pt x="159004" y="5334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7466584" y="3379216"/>
              <a:ext cx="159385" cy="159385"/>
            </a:xfrm>
            <a:custGeom>
              <a:avLst/>
              <a:gdLst/>
              <a:ahLst/>
              <a:cxnLst/>
              <a:rect l="l" t="t" r="r" b="b"/>
              <a:pathLst>
                <a:path w="159384" h="159385">
                  <a:moveTo>
                    <a:pt x="0" y="54101"/>
                  </a:moveTo>
                  <a:lnTo>
                    <a:pt x="54101" y="54101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4101"/>
                  </a:lnTo>
                  <a:lnTo>
                    <a:pt x="159004" y="54101"/>
                  </a:lnTo>
                  <a:lnTo>
                    <a:pt x="159004" y="104901"/>
                  </a:lnTo>
                  <a:lnTo>
                    <a:pt x="104901" y="104901"/>
                  </a:lnTo>
                  <a:lnTo>
                    <a:pt x="104901" y="159004"/>
                  </a:lnTo>
                  <a:lnTo>
                    <a:pt x="54101" y="159004"/>
                  </a:lnTo>
                  <a:lnTo>
                    <a:pt x="54101" y="104901"/>
                  </a:lnTo>
                  <a:lnTo>
                    <a:pt x="0" y="104901"/>
                  </a:lnTo>
                  <a:lnTo>
                    <a:pt x="0" y="54101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438384" y="3731260"/>
              <a:ext cx="159385" cy="50800"/>
            </a:xfrm>
            <a:custGeom>
              <a:avLst/>
              <a:gdLst/>
              <a:ahLst/>
              <a:cxnLst/>
              <a:rect l="l" t="t" r="r" b="b"/>
              <a:pathLst>
                <a:path w="159384" h="50800">
                  <a:moveTo>
                    <a:pt x="0" y="50800"/>
                  </a:moveTo>
                  <a:lnTo>
                    <a:pt x="159004" y="50800"/>
                  </a:lnTo>
                  <a:lnTo>
                    <a:pt x="159004" y="0"/>
                  </a:lnTo>
                  <a:lnTo>
                    <a:pt x="0" y="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438384" y="3677666"/>
              <a:ext cx="159385" cy="158115"/>
            </a:xfrm>
            <a:custGeom>
              <a:avLst/>
              <a:gdLst/>
              <a:ahLst/>
              <a:cxnLst/>
              <a:rect l="l" t="t" r="r" b="b"/>
              <a:pathLst>
                <a:path w="159384" h="158114">
                  <a:moveTo>
                    <a:pt x="0" y="53720"/>
                  </a:moveTo>
                  <a:lnTo>
                    <a:pt x="54101" y="53720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3720"/>
                  </a:lnTo>
                  <a:lnTo>
                    <a:pt x="159004" y="53720"/>
                  </a:lnTo>
                  <a:lnTo>
                    <a:pt x="159004" y="104266"/>
                  </a:lnTo>
                  <a:lnTo>
                    <a:pt x="104901" y="104266"/>
                  </a:lnTo>
                  <a:lnTo>
                    <a:pt x="104901" y="157987"/>
                  </a:lnTo>
                  <a:lnTo>
                    <a:pt x="54101" y="157987"/>
                  </a:lnTo>
                  <a:lnTo>
                    <a:pt x="54101" y="104266"/>
                  </a:lnTo>
                  <a:lnTo>
                    <a:pt x="0" y="104266"/>
                  </a:lnTo>
                  <a:lnTo>
                    <a:pt x="0" y="53720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50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86425"/>
            <a:ext cx="1138167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РЕАЛИЗАЦИЯ БЕСШОВНОГО ИНЖЕНЕРНО-ТЕХНОЛОГИЧЕСКОГО ОБРАЗОВАНИЯ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97474" y="6278379"/>
            <a:ext cx="617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Единство   и преемственность образовательных  программ </a:t>
            </a:r>
          </a:p>
        </p:txBody>
      </p:sp>
    </p:spTree>
    <p:extLst>
      <p:ext uri="{BB962C8B-B14F-4D97-AF65-F5344CB8AC3E}">
        <p14:creationId xmlns:p14="http://schemas.microsoft.com/office/powerpoint/2010/main" val="1323286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5719" y="950976"/>
            <a:ext cx="11853672" cy="4895088"/>
            <a:chOff x="45719" y="950976"/>
            <a:chExt cx="11853672" cy="4895088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7472" y="1767840"/>
              <a:ext cx="11551919" cy="4078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9" y="950976"/>
              <a:ext cx="2606040" cy="260604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50798" y="3629405"/>
            <a:ext cx="1454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Дошкольное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02404" y="2891154"/>
            <a:ext cx="1260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Начальное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85813" y="2160523"/>
            <a:ext cx="1155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Основное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21569" y="1436623"/>
            <a:ext cx="994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kern="0" spc="-10" dirty="0">
                <a:solidFill>
                  <a:srgbClr val="005DA1"/>
                </a:solidFill>
                <a:latin typeface="Arial"/>
                <a:cs typeface="Arial"/>
              </a:rPr>
              <a:t>Среднее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96714" y="3891279"/>
            <a:ext cx="50800" cy="54610"/>
          </a:xfrm>
          <a:custGeom>
            <a:avLst/>
            <a:gdLst/>
            <a:ahLst/>
            <a:cxnLst/>
            <a:rect l="l" t="t" r="r" b="b"/>
            <a:pathLst>
              <a:path w="50800" h="54610">
                <a:moveTo>
                  <a:pt x="0" y="54610"/>
                </a:moveTo>
                <a:lnTo>
                  <a:pt x="50800" y="54610"/>
                </a:lnTo>
                <a:lnTo>
                  <a:pt x="50800" y="0"/>
                </a:lnTo>
                <a:lnTo>
                  <a:pt x="0" y="0"/>
                </a:lnTo>
                <a:lnTo>
                  <a:pt x="0" y="54610"/>
                </a:lnTo>
                <a:close/>
              </a:path>
            </a:pathLst>
          </a:custGeom>
          <a:solidFill>
            <a:srgbClr val="005DA1"/>
          </a:solidFill>
        </p:spPr>
        <p:txBody>
          <a:bodyPr wrap="square" lIns="0" tIns="0" rIns="0" bIns="0" rtlCol="0"/>
          <a:lstStyle/>
          <a:p>
            <a:endParaRPr kern="0">
              <a:solidFill>
                <a:sysClr val="windowText" lastClr="000000"/>
              </a:solidFill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9559" y="930402"/>
            <a:ext cx="11740515" cy="5840730"/>
            <a:chOff x="289559" y="930402"/>
            <a:chExt cx="11740515" cy="5840730"/>
          </a:xfrm>
        </p:grpSpPr>
        <p:sp>
          <p:nvSpPr>
            <p:cNvPr id="12" name="object 12"/>
            <p:cNvSpPr/>
            <p:nvPr/>
          </p:nvSpPr>
          <p:spPr>
            <a:xfrm>
              <a:off x="4642612" y="3945889"/>
              <a:ext cx="159385" cy="104139"/>
            </a:xfrm>
            <a:custGeom>
              <a:avLst/>
              <a:gdLst/>
              <a:ahLst/>
              <a:cxnLst/>
              <a:rect l="l" t="t" r="r" b="b"/>
              <a:pathLst>
                <a:path w="159385" h="104139">
                  <a:moveTo>
                    <a:pt x="159004" y="0"/>
                  </a:moveTo>
                  <a:lnTo>
                    <a:pt x="0" y="0"/>
                  </a:lnTo>
                  <a:lnTo>
                    <a:pt x="0" y="50800"/>
                  </a:lnTo>
                  <a:lnTo>
                    <a:pt x="54102" y="50800"/>
                  </a:lnTo>
                  <a:lnTo>
                    <a:pt x="54102" y="104140"/>
                  </a:lnTo>
                  <a:lnTo>
                    <a:pt x="104902" y="104140"/>
                  </a:lnTo>
                  <a:lnTo>
                    <a:pt x="104902" y="50800"/>
                  </a:lnTo>
                  <a:lnTo>
                    <a:pt x="159004" y="50800"/>
                  </a:lnTo>
                  <a:lnTo>
                    <a:pt x="159004" y="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642612" y="3891280"/>
              <a:ext cx="159385" cy="159385"/>
            </a:xfrm>
            <a:custGeom>
              <a:avLst/>
              <a:gdLst/>
              <a:ahLst/>
              <a:cxnLst/>
              <a:rect l="l" t="t" r="r" b="b"/>
              <a:pathLst>
                <a:path w="159385" h="159385">
                  <a:moveTo>
                    <a:pt x="0" y="54102"/>
                  </a:moveTo>
                  <a:lnTo>
                    <a:pt x="54101" y="54102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4102"/>
                  </a:lnTo>
                  <a:lnTo>
                    <a:pt x="159003" y="54102"/>
                  </a:lnTo>
                  <a:lnTo>
                    <a:pt x="159003" y="104902"/>
                  </a:lnTo>
                  <a:lnTo>
                    <a:pt x="104901" y="104902"/>
                  </a:lnTo>
                  <a:lnTo>
                    <a:pt x="104901" y="159004"/>
                  </a:lnTo>
                  <a:lnTo>
                    <a:pt x="54101" y="159004"/>
                  </a:lnTo>
                  <a:lnTo>
                    <a:pt x="54101" y="104902"/>
                  </a:lnTo>
                  <a:lnTo>
                    <a:pt x="0" y="104902"/>
                  </a:lnTo>
                  <a:lnTo>
                    <a:pt x="0" y="54102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7382764" y="3999229"/>
              <a:ext cx="159385" cy="158750"/>
            </a:xfrm>
            <a:custGeom>
              <a:avLst/>
              <a:gdLst/>
              <a:ahLst/>
              <a:cxnLst/>
              <a:rect l="l" t="t" r="r" b="b"/>
              <a:pathLst>
                <a:path w="159384" h="158750">
                  <a:moveTo>
                    <a:pt x="159004" y="54610"/>
                  </a:moveTo>
                  <a:lnTo>
                    <a:pt x="104902" y="54610"/>
                  </a:lnTo>
                  <a:lnTo>
                    <a:pt x="104902" y="0"/>
                  </a:lnTo>
                  <a:lnTo>
                    <a:pt x="54102" y="0"/>
                  </a:lnTo>
                  <a:lnTo>
                    <a:pt x="54102" y="54610"/>
                  </a:lnTo>
                  <a:lnTo>
                    <a:pt x="0" y="54610"/>
                  </a:lnTo>
                  <a:lnTo>
                    <a:pt x="0" y="105410"/>
                  </a:lnTo>
                  <a:lnTo>
                    <a:pt x="54102" y="105410"/>
                  </a:lnTo>
                  <a:lnTo>
                    <a:pt x="54102" y="158750"/>
                  </a:lnTo>
                  <a:lnTo>
                    <a:pt x="104902" y="158750"/>
                  </a:lnTo>
                  <a:lnTo>
                    <a:pt x="104902" y="105410"/>
                  </a:lnTo>
                  <a:lnTo>
                    <a:pt x="159004" y="105410"/>
                  </a:lnTo>
                  <a:lnTo>
                    <a:pt x="159004" y="5461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382764" y="3999484"/>
              <a:ext cx="159385" cy="159385"/>
            </a:xfrm>
            <a:custGeom>
              <a:avLst/>
              <a:gdLst/>
              <a:ahLst/>
              <a:cxnLst/>
              <a:rect l="l" t="t" r="r" b="b"/>
              <a:pathLst>
                <a:path w="159384" h="159385">
                  <a:moveTo>
                    <a:pt x="0" y="54102"/>
                  </a:moveTo>
                  <a:lnTo>
                    <a:pt x="54101" y="54102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4102"/>
                  </a:lnTo>
                  <a:lnTo>
                    <a:pt x="159003" y="54102"/>
                  </a:lnTo>
                  <a:lnTo>
                    <a:pt x="159003" y="104902"/>
                  </a:lnTo>
                  <a:lnTo>
                    <a:pt x="104901" y="104902"/>
                  </a:lnTo>
                  <a:lnTo>
                    <a:pt x="104901" y="159004"/>
                  </a:lnTo>
                  <a:lnTo>
                    <a:pt x="54101" y="159004"/>
                  </a:lnTo>
                  <a:lnTo>
                    <a:pt x="54101" y="104902"/>
                  </a:lnTo>
                  <a:lnTo>
                    <a:pt x="0" y="104902"/>
                  </a:lnTo>
                  <a:lnTo>
                    <a:pt x="0" y="54102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546588" y="4410709"/>
              <a:ext cx="159385" cy="158750"/>
            </a:xfrm>
            <a:custGeom>
              <a:avLst/>
              <a:gdLst/>
              <a:ahLst/>
              <a:cxnLst/>
              <a:rect l="l" t="t" r="r" b="b"/>
              <a:pathLst>
                <a:path w="159384" h="158750">
                  <a:moveTo>
                    <a:pt x="159004" y="54610"/>
                  </a:moveTo>
                  <a:lnTo>
                    <a:pt x="104902" y="54610"/>
                  </a:lnTo>
                  <a:lnTo>
                    <a:pt x="104902" y="0"/>
                  </a:lnTo>
                  <a:lnTo>
                    <a:pt x="54102" y="0"/>
                  </a:lnTo>
                  <a:lnTo>
                    <a:pt x="54102" y="54610"/>
                  </a:lnTo>
                  <a:lnTo>
                    <a:pt x="0" y="54610"/>
                  </a:lnTo>
                  <a:lnTo>
                    <a:pt x="0" y="105410"/>
                  </a:lnTo>
                  <a:lnTo>
                    <a:pt x="54102" y="105410"/>
                  </a:lnTo>
                  <a:lnTo>
                    <a:pt x="54102" y="158750"/>
                  </a:lnTo>
                  <a:lnTo>
                    <a:pt x="104902" y="158750"/>
                  </a:lnTo>
                  <a:lnTo>
                    <a:pt x="104902" y="105410"/>
                  </a:lnTo>
                  <a:lnTo>
                    <a:pt x="159004" y="105410"/>
                  </a:lnTo>
                  <a:lnTo>
                    <a:pt x="159004" y="54610"/>
                  </a:lnTo>
                  <a:close/>
                </a:path>
              </a:pathLst>
            </a:custGeom>
            <a:solidFill>
              <a:srgbClr val="005DA1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0546588" y="4410963"/>
              <a:ext cx="159385" cy="159385"/>
            </a:xfrm>
            <a:custGeom>
              <a:avLst/>
              <a:gdLst/>
              <a:ahLst/>
              <a:cxnLst/>
              <a:rect l="l" t="t" r="r" b="b"/>
              <a:pathLst>
                <a:path w="159384" h="159385">
                  <a:moveTo>
                    <a:pt x="0" y="54102"/>
                  </a:moveTo>
                  <a:lnTo>
                    <a:pt x="54101" y="54102"/>
                  </a:lnTo>
                  <a:lnTo>
                    <a:pt x="54101" y="0"/>
                  </a:lnTo>
                  <a:lnTo>
                    <a:pt x="104901" y="0"/>
                  </a:lnTo>
                  <a:lnTo>
                    <a:pt x="104901" y="54102"/>
                  </a:lnTo>
                  <a:lnTo>
                    <a:pt x="159003" y="54102"/>
                  </a:lnTo>
                  <a:lnTo>
                    <a:pt x="159003" y="104902"/>
                  </a:lnTo>
                  <a:lnTo>
                    <a:pt x="104901" y="104902"/>
                  </a:lnTo>
                  <a:lnTo>
                    <a:pt x="104901" y="159004"/>
                  </a:lnTo>
                  <a:lnTo>
                    <a:pt x="54101" y="159004"/>
                  </a:lnTo>
                  <a:lnTo>
                    <a:pt x="54101" y="104902"/>
                  </a:lnTo>
                  <a:lnTo>
                    <a:pt x="0" y="104902"/>
                  </a:lnTo>
                  <a:lnTo>
                    <a:pt x="0" y="54102"/>
                  </a:lnTo>
                  <a:close/>
                </a:path>
              </a:pathLst>
            </a:custGeom>
            <a:ln w="25908">
              <a:solidFill>
                <a:srgbClr val="005DA1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9559" y="5364478"/>
              <a:ext cx="1723644" cy="140665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45664" y="4896611"/>
              <a:ext cx="3846576" cy="12954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11908" y="1563624"/>
              <a:ext cx="3220212" cy="129387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5281" y="930402"/>
              <a:ext cx="10154412" cy="368808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875282" y="930402"/>
            <a:ext cx="10154920" cy="368935"/>
          </a:xfrm>
          <a:prstGeom prst="rect">
            <a:avLst/>
          </a:prstGeom>
          <a:ln w="25907">
            <a:solidFill>
              <a:srgbClr val="5B9BD4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207645">
              <a:spcBef>
                <a:spcPts val="320"/>
              </a:spcBef>
            </a:pP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Школьный</a:t>
            </a:r>
            <a:r>
              <a:rPr b="1" kern="0" spc="-6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педагог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и</a:t>
            </a:r>
            <a:r>
              <a:rPr b="1" kern="0" spc="-7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воспитатель</a:t>
            </a:r>
            <a:r>
              <a:rPr b="1" kern="0" spc="-2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детского</a:t>
            </a:r>
            <a:r>
              <a:rPr b="1" kern="0" spc="-3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сада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организует</a:t>
            </a:r>
            <a:r>
              <a:rPr b="1" kern="0" spc="-4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работу</a:t>
            </a:r>
            <a:r>
              <a:rPr b="1" kern="0" spc="-5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</a:t>
            </a:r>
            <a:r>
              <a:rPr b="1" kern="0" spc="-6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оборудованием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123694" y="6261353"/>
            <a:ext cx="8961120" cy="368808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2123694" y="6261353"/>
            <a:ext cx="8961120" cy="368935"/>
          </a:xfrm>
          <a:prstGeom prst="rect">
            <a:avLst/>
          </a:prstGeom>
          <a:ln w="25907">
            <a:solidFill>
              <a:srgbClr val="5B9BD4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algn="ctr">
              <a:spcBef>
                <a:spcPts val="330"/>
              </a:spcBef>
            </a:pP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Единство</a:t>
            </a:r>
            <a:r>
              <a:rPr b="1" kern="0" spc="-9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dirty="0">
                <a:solidFill>
                  <a:sysClr val="windowText" lastClr="000000"/>
                </a:solidFill>
                <a:latin typeface="Arial"/>
                <a:cs typeface="Arial"/>
              </a:rPr>
              <a:t>средств</a:t>
            </a:r>
            <a:r>
              <a:rPr b="1" kern="0" spc="-85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b="1" kern="0" spc="-10" dirty="0">
                <a:solidFill>
                  <a:sysClr val="windowText" lastClr="000000"/>
                </a:solidFill>
                <a:latin typeface="Arial"/>
                <a:cs typeface="Arial"/>
              </a:rPr>
              <a:t>обучения</a:t>
            </a:r>
            <a:endParaRPr kern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50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86425"/>
            <a:ext cx="1138167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РЕАЛИЗАЦИЯ БЕСШОВНОГО ИНЖЕНЕРНО-ТЕХНОЛОГИЧЕСКОГО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856055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53568" y="1472145"/>
            <a:ext cx="11253216" cy="4677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594207" y="1877616"/>
            <a:ext cx="70014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измерение величины</a:t>
            </a:r>
          </a:p>
          <a:p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изучение </a:t>
            </a:r>
          </a:p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физических явлений</a:t>
            </a:r>
          </a:p>
          <a:p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конструирование, </a:t>
            </a:r>
          </a:p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моделирование, </a:t>
            </a:r>
          </a:p>
          <a:p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робототехника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93776" y="213547"/>
            <a:ext cx="9491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БЕСШОВНОЕ ИНЖЕНЕРНО-ТЕХНОЛОГИЧЕСКОЕ ОБРАЗОВАНИЕ</a:t>
            </a:r>
          </a:p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ДОШКОЛЬНОЕ ОБРАЗОВАНИЕ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8336" y="1840124"/>
            <a:ext cx="42001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МАТЕМАТИКА</a:t>
            </a: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ФИЗИКА</a:t>
            </a: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ИНФОРМАТИКА И ИКТ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925568" y="2145792"/>
            <a:ext cx="1420368" cy="12192"/>
          </a:xfrm>
          <a:prstGeom prst="straightConnector1">
            <a:avLst/>
          </a:prstGeom>
          <a:ln>
            <a:solidFill>
              <a:srgbClr val="0055E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77968" y="3720758"/>
            <a:ext cx="1420368" cy="12192"/>
          </a:xfrm>
          <a:prstGeom prst="straightConnector1">
            <a:avLst/>
          </a:prstGeom>
          <a:ln>
            <a:solidFill>
              <a:srgbClr val="0055E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925568" y="5321808"/>
            <a:ext cx="1420368" cy="12192"/>
          </a:xfrm>
          <a:prstGeom prst="straightConnector1">
            <a:avLst/>
          </a:prstGeom>
          <a:ln>
            <a:solidFill>
              <a:srgbClr val="0055E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302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959966" y="1319998"/>
            <a:ext cx="107508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Формирование предпосылок инженерно-технологического мышления</a:t>
            </a:r>
          </a:p>
          <a:p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Формирование основ естественно-научной грамотности</a:t>
            </a:r>
          </a:p>
          <a:p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Повышение уровня мотивации к познавательной, проектно-исследовательской деятельности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93776" y="213547"/>
            <a:ext cx="9491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БЕСШОВНОЕ ИНЖЕНЕРНО-ТЕХНОЛОГИЧЕСКОЕ ОБРАЗОВАНИЕ</a:t>
            </a:r>
          </a:p>
          <a:p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ДОШКОЛЬНОЕ ОБРАЗОВАНИЕ </a:t>
            </a:r>
          </a:p>
        </p:txBody>
      </p:sp>
      <p:sp>
        <p:nvSpPr>
          <p:cNvPr id="10" name="Ромб 9"/>
          <p:cNvSpPr/>
          <p:nvPr/>
        </p:nvSpPr>
        <p:spPr>
          <a:xfrm>
            <a:off x="341376" y="1389888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Ромб 10"/>
          <p:cNvSpPr/>
          <p:nvPr/>
        </p:nvSpPr>
        <p:spPr>
          <a:xfrm>
            <a:off x="384048" y="2090928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Ромб 11"/>
          <p:cNvSpPr/>
          <p:nvPr/>
        </p:nvSpPr>
        <p:spPr>
          <a:xfrm>
            <a:off x="384048" y="2932176"/>
            <a:ext cx="341376" cy="304800"/>
          </a:xfrm>
          <a:prstGeom prst="diamond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6200000" flipH="1">
            <a:off x="345025" y="3679537"/>
            <a:ext cx="1333822" cy="914400"/>
          </a:xfrm>
          <a:prstGeom prst="bentConnector3">
            <a:avLst>
              <a:gd name="adj1" fmla="val 38117"/>
            </a:avLst>
          </a:prstGeom>
          <a:ln w="57150">
            <a:solidFill>
              <a:srgbClr val="0055E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13888" y="4315968"/>
            <a:ext cx="8083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Создание специально-организованной развивающей предметно-пространственной среды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Повышение уровня профессиональной компетенции педагогов</a:t>
            </a:r>
          </a:p>
          <a:p>
            <a:r>
              <a:rPr lang="ru-RU" sz="2400" dirty="0" err="1">
                <a:latin typeface="Arial" pitchFamily="34" charset="0"/>
                <a:cs typeface="Arial" pitchFamily="34" charset="0"/>
              </a:rPr>
              <a:t>Включеность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в инновационную деятельность </a:t>
            </a:r>
          </a:p>
        </p:txBody>
      </p:sp>
      <p:sp>
        <p:nvSpPr>
          <p:cNvPr id="15" name="Овал 14"/>
          <p:cNvSpPr/>
          <p:nvPr/>
        </p:nvSpPr>
        <p:spPr>
          <a:xfrm>
            <a:off x="2670048" y="4504944"/>
            <a:ext cx="152400" cy="152400"/>
          </a:xfrm>
          <a:prstGeom prst="ellipse">
            <a:avLst/>
          </a:prstGeom>
          <a:solidFill>
            <a:srgbClr val="0055E8"/>
          </a:solidFill>
          <a:ln>
            <a:solidFill>
              <a:srgbClr val="0055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670048" y="5133064"/>
            <a:ext cx="152400" cy="152400"/>
          </a:xfrm>
          <a:prstGeom prst="ellipse">
            <a:avLst/>
          </a:prstGeom>
          <a:solidFill>
            <a:srgbClr val="0055E8"/>
          </a:solidFill>
          <a:ln>
            <a:solidFill>
              <a:srgbClr val="0055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667000" y="5827776"/>
            <a:ext cx="152400" cy="152400"/>
          </a:xfrm>
          <a:prstGeom prst="ellipse">
            <a:avLst/>
          </a:prstGeom>
          <a:solidFill>
            <a:srgbClr val="0055E8"/>
          </a:solidFill>
          <a:ln>
            <a:solidFill>
              <a:srgbClr val="0055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202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МАОУ ДПО ИПК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481140" y="1612619"/>
            <a:ext cx="114839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55E8"/>
                </a:solidFill>
                <a:latin typeface="Arial" pitchFamily="34" charset="0"/>
                <a:cs typeface="Arial" pitchFamily="34" charset="0"/>
              </a:rPr>
              <a:t>Дополнительная профессиональная программа</a:t>
            </a:r>
          </a:p>
          <a:p>
            <a:endParaRPr lang="ru-RU" sz="2400" i="0" dirty="0">
              <a:solidFill>
                <a:srgbClr val="0055E8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«Развитие инженерно-технического мышления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у детей дошкольного возраста  в условиях реализации ФГОС ДО»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(заочная форма обучения, 72 часа,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набор слушателей осуществляется в течение года) </a:t>
            </a:r>
            <a:endParaRPr lang="ru-RU" sz="2400" dirty="0">
              <a:latin typeface="Arial" pitchFamily="34" charset="0"/>
              <a:ea typeface="Moniqa Black" pitchFamily="2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481139" y="4127446"/>
            <a:ext cx="114839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55E8"/>
                </a:solidFill>
                <a:latin typeface="Arial" pitchFamily="34" charset="0"/>
                <a:cs typeface="Arial" pitchFamily="34" charset="0"/>
              </a:rPr>
              <a:t>Инновационная деятельность </a:t>
            </a:r>
          </a:p>
          <a:p>
            <a:endParaRPr lang="ru-RU" sz="2400" i="0" dirty="0">
              <a:solidFill>
                <a:srgbClr val="0055E8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Организация  инженерно-технологического образования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в системе дошкольного образования г. Новокузнецка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(приглашаются все желающие ДОО) </a:t>
            </a:r>
          </a:p>
          <a:p>
            <a:r>
              <a:rPr lang="ru-RU" sz="2400" dirty="0">
                <a:solidFill>
                  <a:srgbClr val="0055E8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400" i="0" dirty="0">
              <a:solidFill>
                <a:srgbClr val="0055E8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734881" y="1001629"/>
            <a:ext cx="85972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Бесшовное инженерно-</a:t>
            </a:r>
          </a:p>
          <a:p>
            <a: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технологическое образование </a:t>
            </a:r>
          </a:p>
          <a:p>
            <a: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модели «Детский сад – школа – СПО – ВУЗ –работодатель»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42733" y="4267653"/>
            <a:ext cx="84893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Анастасия Константиновна </a:t>
            </a: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Сиволапова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,</a:t>
            </a:r>
          </a:p>
          <a:p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преподаватель кафедры дошкольного </a:t>
            </a:r>
          </a:p>
          <a:p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и начального образования МАОУ ДПО ИПК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9777983" y="-684936"/>
            <a:ext cx="2343321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10241163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449568" y="972273"/>
            <a:ext cx="5742432" cy="58857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C2EAF1-7EE9-321D-A490-D1FDBF0FD6FF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87504" y="183489"/>
            <a:ext cx="1099701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Послание Президента Российской Федерации Федеральному Собранию</a:t>
            </a:r>
          </a:p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(29.02.2024г.)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2272"/>
            <a:ext cx="6449568" cy="588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725805" y="1420368"/>
            <a:ext cx="52565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ea typeface="Calibri"/>
                <a:cs typeface="Arial" pitchFamily="34" charset="0"/>
              </a:rPr>
              <a:t>«…Нужно достичь технологического суверенитета в сквозных сферах, которые обеспечивают устойчивость всей экономики страны. Это средства производства и станки, робототехника, все виды транспорта, беспилотные, авиационные, морские и другие системы, экономика данных, новые материалы и химия…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63187" y="4521326"/>
            <a:ext cx="4713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Мы должны создавать глобально конкурентные продукты, опираясь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 уникальные отечественные разработки, в том числе в области космических, атомных и новых энергетических технологий…»</a:t>
            </a:r>
          </a:p>
        </p:txBody>
      </p:sp>
    </p:spTree>
    <p:extLst>
      <p:ext uri="{BB962C8B-B14F-4D97-AF65-F5344CB8AC3E}">
        <p14:creationId xmlns:p14="http://schemas.microsoft.com/office/powerpoint/2010/main" val="200068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096000" y="972273"/>
            <a:ext cx="6096000" cy="40064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C2EAF1-7EE9-321D-A490-D1FDBF0FD6FF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87504" y="183489"/>
            <a:ext cx="1099701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«Технологическое лидерство»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03885" y="1790539"/>
            <a:ext cx="52565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НАЦИОНАЛЬНЫЕ ЦЕЛИ РАЗВИТИЯ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РОССИЙСКОЙ ФЕДЕРАЦИИ</a:t>
            </a:r>
          </a:p>
          <a:p>
            <a:endParaRPr lang="ru-RU" sz="2400" b="1" dirty="0">
              <a:solidFill>
                <a:srgbClr val="0055E8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УКАЗ ПРЕЗИДЕНТА РОССИИ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(07.05.2024г.)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77"/>
          <a:stretch/>
        </p:blipFill>
        <p:spPr bwMode="auto">
          <a:xfrm>
            <a:off x="0" y="972275"/>
            <a:ext cx="6096000" cy="400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5300" y="5315712"/>
            <a:ext cx="10859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Технологическая независимость</a:t>
            </a:r>
          </a:p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Увеличение объёма научных исследований и разработок</a:t>
            </a:r>
          </a:p>
          <a:p>
            <a:r>
              <a:rPr lang="ru-RU" sz="2400" i="1" dirty="0">
                <a:latin typeface="Arial" pitchFamily="34" charset="0"/>
                <a:cs typeface="Arial" pitchFamily="34" charset="0"/>
              </a:rPr>
              <a:t>Отечественные высокотехнологичные товары и услуги, процессы </a:t>
            </a:r>
          </a:p>
        </p:txBody>
      </p:sp>
    </p:spTree>
    <p:extLst>
      <p:ext uri="{BB962C8B-B14F-4D97-AF65-F5344CB8AC3E}">
        <p14:creationId xmlns:p14="http://schemas.microsoft.com/office/powerpoint/2010/main" val="2374085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2192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48384" y="134112"/>
            <a:ext cx="10253472" cy="999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1543695" y="134112"/>
            <a:ext cx="10648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55E8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Интенсивное развитие Кузбасса требует</a:t>
            </a:r>
          </a:p>
          <a:p>
            <a:r>
              <a:rPr lang="ru-RU" sz="2400" b="1" dirty="0">
                <a:solidFill>
                  <a:srgbClr val="0055E8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подготовки высококвалифицированных инженерных кадров</a:t>
            </a:r>
          </a:p>
        </p:txBody>
      </p:sp>
    </p:spTree>
    <p:extLst>
      <p:ext uri="{BB962C8B-B14F-4D97-AF65-F5344CB8AC3E}">
        <p14:creationId xmlns:p14="http://schemas.microsoft.com/office/powerpoint/2010/main" val="510621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449569" y="972273"/>
            <a:ext cx="5742432" cy="4677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C2EAF1-7EE9-321D-A490-D1FDBF0FD6FF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87504" y="183489"/>
            <a:ext cx="1099701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Бесшовная система образования России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92511" y="972273"/>
            <a:ext cx="52565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ea typeface="Calibri"/>
                <a:cs typeface="Arial" pitchFamily="34" charset="0"/>
              </a:rPr>
              <a:t>«…В целом сейчас стоит задача построить бесшовную систему образования в России: связать дошкольное, школьное, среднее профессиональное и высшее образование так, чтобы прохождение всех ступеней помогало дать необходимый набор знаний, компетенций, сформировать ценностную основу </a:t>
            </a:r>
          </a:p>
          <a:p>
            <a:r>
              <a:rPr lang="ru-RU" sz="2000" dirty="0">
                <a:latin typeface="Arial" pitchFamily="34" charset="0"/>
                <a:ea typeface="Calibri"/>
                <a:cs typeface="Arial" pitchFamily="34" charset="0"/>
              </a:rPr>
              <a:t>и провести по всем этапам подготовки </a:t>
            </a:r>
          </a:p>
          <a:p>
            <a:r>
              <a:rPr lang="ru-RU" sz="2000" dirty="0">
                <a:latin typeface="Arial" pitchFamily="34" charset="0"/>
                <a:ea typeface="Calibri"/>
                <a:cs typeface="Arial" pitchFamily="34" charset="0"/>
              </a:rPr>
              <a:t>к успешному трудоустройству и качественной самостоятельной жизни…»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6" t="6470" r="4304"/>
          <a:stretch/>
        </p:blipFill>
        <p:spPr bwMode="auto">
          <a:xfrm>
            <a:off x="0" y="972272"/>
            <a:ext cx="6449569" cy="467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6496" y="4741842"/>
            <a:ext cx="8985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Дмитрий Николаевич Чернышенко, </a:t>
            </a:r>
          </a:p>
          <a:p>
            <a:pPr algn="r"/>
            <a:r>
              <a:rPr lang="ru-RU" dirty="0"/>
              <a:t>заместитель Председателя </a:t>
            </a:r>
          </a:p>
          <a:p>
            <a:pPr algn="r"/>
            <a:r>
              <a:rPr lang="ru-RU" dirty="0"/>
              <a:t>Правительства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069218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345127" y="1147994"/>
            <a:ext cx="10648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ea typeface="Moniqa Black" pitchFamily="2" charset="0"/>
                <a:cs typeface="Arial" pitchFamily="34" charset="0"/>
              </a:rPr>
              <a:t>РЕГИОНАЛЬНЫЙ ПРОЕКТ </a:t>
            </a:r>
          </a:p>
          <a:p>
            <a:r>
              <a:rPr lang="ru-RU" sz="2400" b="1" dirty="0">
                <a:latin typeface="Arial" pitchFamily="34" charset="0"/>
                <a:ea typeface="Moniqa Black" pitchFamily="2" charset="0"/>
                <a:cs typeface="Arial" pitchFamily="34" charset="0"/>
              </a:rPr>
              <a:t>«Бесшовное инженерно-технологическое образование: Кузбасс»</a:t>
            </a:r>
          </a:p>
        </p:txBody>
      </p:sp>
      <p:pic>
        <p:nvPicPr>
          <p:cNvPr id="4098" name="Picture 2" descr="Бесшовная модель инженерного образования: взаимосвязь образовательных  программ и развитие инженерно-технологических навыко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22" b="9937"/>
          <a:stretch/>
        </p:blipFill>
        <p:spPr bwMode="auto">
          <a:xfrm>
            <a:off x="345127" y="2365247"/>
            <a:ext cx="7347316" cy="170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45127" y="4642320"/>
            <a:ext cx="7966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ea typeface="Calibri"/>
                <a:cs typeface="Arial" pitchFamily="34" charset="0"/>
              </a:rPr>
              <a:t>Навигатор для работы в профильных инженерных классах и группах Кузбасса «Бесшовное инженерно-технологическое образование Кузбасса: пути реализации»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70110" y="2645662"/>
            <a:ext cx="2543412" cy="249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3568" y="1472145"/>
            <a:ext cx="11253216" cy="4677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949191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Бесшовное инженерно-технологическое образование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832652" y="2214348"/>
            <a:ext cx="105266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Бесшовное инженерно-технологическое образование – это модель подготовки инженерных кадров, в основу которой положено взаимодействие образовательных организаций и предприятий-партнеров, а образовательная траектория будущего специалиста начинается в детском саду, продолжается обучением в школе, 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в профильном среднем и/или высшем учебном заведении и ведет 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к гарантированному трудоустройству в компании-партнере</a:t>
            </a:r>
            <a:endParaRPr lang="ru-RU" sz="2400" dirty="0">
              <a:latin typeface="Arial" pitchFamily="34" charset="0"/>
              <a:ea typeface="Moniqa Black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615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97536" y="972273"/>
            <a:ext cx="12289536" cy="585880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949191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БЕСШОВНОЕ ИНЖЕНЕРНО-ТЕХНОЛОГИЧЕСКОЕ ОБРАЗОВАНИЕ </a:t>
            </a:r>
          </a:p>
        </p:txBody>
      </p:sp>
      <p:sp>
        <p:nvSpPr>
          <p:cNvPr id="8" name="object 8"/>
          <p:cNvSpPr/>
          <p:nvPr/>
        </p:nvSpPr>
        <p:spPr>
          <a:xfrm>
            <a:off x="234695" y="3528059"/>
            <a:ext cx="2228215" cy="1336675"/>
          </a:xfrm>
          <a:custGeom>
            <a:avLst/>
            <a:gdLst/>
            <a:ahLst/>
            <a:cxnLst/>
            <a:rect l="l" t="t" r="r" b="b"/>
            <a:pathLst>
              <a:path w="2228215" h="1336675">
                <a:moveTo>
                  <a:pt x="2094484" y="0"/>
                </a:moveTo>
                <a:lnTo>
                  <a:pt x="133654" y="0"/>
                </a:lnTo>
                <a:lnTo>
                  <a:pt x="91410" y="6811"/>
                </a:lnTo>
                <a:lnTo>
                  <a:pt x="54721" y="25777"/>
                </a:lnTo>
                <a:lnTo>
                  <a:pt x="25788" y="54699"/>
                </a:lnTo>
                <a:lnTo>
                  <a:pt x="6814" y="91374"/>
                </a:lnTo>
                <a:lnTo>
                  <a:pt x="0" y="133603"/>
                </a:lnTo>
                <a:lnTo>
                  <a:pt x="0" y="1202944"/>
                </a:lnTo>
                <a:lnTo>
                  <a:pt x="6814" y="1245173"/>
                </a:lnTo>
                <a:lnTo>
                  <a:pt x="25788" y="1281848"/>
                </a:lnTo>
                <a:lnTo>
                  <a:pt x="54721" y="1310770"/>
                </a:lnTo>
                <a:lnTo>
                  <a:pt x="91410" y="1329736"/>
                </a:lnTo>
                <a:lnTo>
                  <a:pt x="133654" y="1336547"/>
                </a:lnTo>
                <a:lnTo>
                  <a:pt x="2094484" y="1336547"/>
                </a:lnTo>
                <a:lnTo>
                  <a:pt x="2136713" y="1329736"/>
                </a:lnTo>
                <a:lnTo>
                  <a:pt x="2173388" y="1310770"/>
                </a:lnTo>
                <a:lnTo>
                  <a:pt x="2202310" y="1281848"/>
                </a:lnTo>
                <a:lnTo>
                  <a:pt x="2221276" y="1245173"/>
                </a:lnTo>
                <a:lnTo>
                  <a:pt x="2228088" y="1202944"/>
                </a:lnTo>
                <a:lnTo>
                  <a:pt x="2228088" y="133603"/>
                </a:lnTo>
                <a:lnTo>
                  <a:pt x="2221276" y="91374"/>
                </a:lnTo>
                <a:lnTo>
                  <a:pt x="2202310" y="54699"/>
                </a:lnTo>
                <a:lnTo>
                  <a:pt x="2173388" y="25777"/>
                </a:lnTo>
                <a:lnTo>
                  <a:pt x="2136713" y="6811"/>
                </a:lnTo>
                <a:lnTo>
                  <a:pt x="2094484" y="0"/>
                </a:lnTo>
                <a:close/>
              </a:path>
            </a:pathLst>
          </a:custGeom>
          <a:solidFill>
            <a:srgbClr val="2F81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381354" y="3996690"/>
            <a:ext cx="193489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b="1" kern="0" spc="-10" dirty="0">
                <a:solidFill>
                  <a:srgbClr val="FFFFFF"/>
                </a:solidFill>
                <a:cs typeface="Calibri"/>
              </a:rPr>
              <a:t>ДЕТСКИЙ</a:t>
            </a:r>
            <a:r>
              <a:rPr sz="2100" b="1" kern="0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2100" b="1" kern="0" spc="-25" dirty="0">
                <a:solidFill>
                  <a:srgbClr val="FFFFFF"/>
                </a:solidFill>
                <a:cs typeface="Calibri"/>
              </a:rPr>
              <a:t>САД</a:t>
            </a:r>
            <a:endParaRPr sz="2100" kern="0" dirty="0">
              <a:solidFill>
                <a:sysClr val="windowText" lastClr="000000"/>
              </a:solidFill>
              <a:cs typeface="Calibri"/>
            </a:endParaRPr>
          </a:p>
        </p:txBody>
      </p:sp>
      <p:grpSp>
        <p:nvGrpSpPr>
          <p:cNvPr id="11" name="object 10"/>
          <p:cNvGrpSpPr/>
          <p:nvPr/>
        </p:nvGrpSpPr>
        <p:grpSpPr>
          <a:xfrm>
            <a:off x="2488692" y="3521709"/>
            <a:ext cx="3097530" cy="1349375"/>
            <a:chOff x="2488692" y="3521709"/>
            <a:chExt cx="3097530" cy="1349375"/>
          </a:xfrm>
        </p:grpSpPr>
        <p:sp>
          <p:nvSpPr>
            <p:cNvPr id="12" name="object 11"/>
            <p:cNvSpPr/>
            <p:nvPr/>
          </p:nvSpPr>
          <p:spPr>
            <a:xfrm>
              <a:off x="2488692" y="3528059"/>
              <a:ext cx="3091180" cy="1336675"/>
            </a:xfrm>
            <a:custGeom>
              <a:avLst/>
              <a:gdLst/>
              <a:ahLst/>
              <a:cxnLst/>
              <a:rect l="l" t="t" r="r" b="b"/>
              <a:pathLst>
                <a:path w="3091179" h="1336675">
                  <a:moveTo>
                    <a:pt x="864108" y="668274"/>
                  </a:moveTo>
                  <a:lnTo>
                    <a:pt x="683514" y="487680"/>
                  </a:lnTo>
                  <a:lnTo>
                    <a:pt x="683514" y="559943"/>
                  </a:lnTo>
                  <a:lnTo>
                    <a:pt x="0" y="559943"/>
                  </a:lnTo>
                  <a:lnTo>
                    <a:pt x="0" y="776605"/>
                  </a:lnTo>
                  <a:lnTo>
                    <a:pt x="683514" y="776605"/>
                  </a:lnTo>
                  <a:lnTo>
                    <a:pt x="683514" y="848868"/>
                  </a:lnTo>
                  <a:lnTo>
                    <a:pt x="864108" y="668274"/>
                  </a:lnTo>
                  <a:close/>
                </a:path>
                <a:path w="3091179" h="1336675">
                  <a:moveTo>
                    <a:pt x="3090672" y="133604"/>
                  </a:moveTo>
                  <a:lnTo>
                    <a:pt x="3083852" y="91376"/>
                  </a:lnTo>
                  <a:lnTo>
                    <a:pt x="3064891" y="54711"/>
                  </a:lnTo>
                  <a:lnTo>
                    <a:pt x="3035960" y="25781"/>
                  </a:lnTo>
                  <a:lnTo>
                    <a:pt x="2999295" y="6819"/>
                  </a:lnTo>
                  <a:lnTo>
                    <a:pt x="2957068" y="0"/>
                  </a:lnTo>
                  <a:lnTo>
                    <a:pt x="997712" y="0"/>
                  </a:lnTo>
                  <a:lnTo>
                    <a:pt x="955471" y="6819"/>
                  </a:lnTo>
                  <a:lnTo>
                    <a:pt x="918806" y="25781"/>
                  </a:lnTo>
                  <a:lnTo>
                    <a:pt x="889876" y="54711"/>
                  </a:lnTo>
                  <a:lnTo>
                    <a:pt x="870915" y="91376"/>
                  </a:lnTo>
                  <a:lnTo>
                    <a:pt x="864108" y="133604"/>
                  </a:lnTo>
                  <a:lnTo>
                    <a:pt x="864108" y="668274"/>
                  </a:lnTo>
                  <a:lnTo>
                    <a:pt x="864108" y="1202944"/>
                  </a:lnTo>
                  <a:lnTo>
                    <a:pt x="870915" y="1245184"/>
                  </a:lnTo>
                  <a:lnTo>
                    <a:pt x="889876" y="1281849"/>
                  </a:lnTo>
                  <a:lnTo>
                    <a:pt x="918806" y="1310779"/>
                  </a:lnTo>
                  <a:lnTo>
                    <a:pt x="955471" y="1329740"/>
                  </a:lnTo>
                  <a:lnTo>
                    <a:pt x="997712" y="1336548"/>
                  </a:lnTo>
                  <a:lnTo>
                    <a:pt x="2957068" y="1336548"/>
                  </a:lnTo>
                  <a:lnTo>
                    <a:pt x="2999295" y="1329740"/>
                  </a:lnTo>
                  <a:lnTo>
                    <a:pt x="3035960" y="1310779"/>
                  </a:lnTo>
                  <a:lnTo>
                    <a:pt x="3064891" y="1281849"/>
                  </a:lnTo>
                  <a:lnTo>
                    <a:pt x="3083852" y="1245184"/>
                  </a:lnTo>
                  <a:lnTo>
                    <a:pt x="3090672" y="1202944"/>
                  </a:lnTo>
                  <a:lnTo>
                    <a:pt x="3090672" y="133604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bject 12"/>
            <p:cNvSpPr/>
            <p:nvPr/>
          </p:nvSpPr>
          <p:spPr>
            <a:xfrm>
              <a:off x="3352800" y="3528059"/>
              <a:ext cx="2226945" cy="1336675"/>
            </a:xfrm>
            <a:custGeom>
              <a:avLst/>
              <a:gdLst/>
              <a:ahLst/>
              <a:cxnLst/>
              <a:rect l="l" t="t" r="r" b="b"/>
              <a:pathLst>
                <a:path w="2226945" h="1336675">
                  <a:moveTo>
                    <a:pt x="0" y="133603"/>
                  </a:moveTo>
                  <a:lnTo>
                    <a:pt x="6811" y="91374"/>
                  </a:lnTo>
                  <a:lnTo>
                    <a:pt x="25777" y="54699"/>
                  </a:lnTo>
                  <a:lnTo>
                    <a:pt x="54699" y="25777"/>
                  </a:lnTo>
                  <a:lnTo>
                    <a:pt x="91374" y="6811"/>
                  </a:lnTo>
                  <a:lnTo>
                    <a:pt x="133603" y="0"/>
                  </a:lnTo>
                  <a:lnTo>
                    <a:pt x="2092960" y="0"/>
                  </a:lnTo>
                  <a:lnTo>
                    <a:pt x="2135189" y="6811"/>
                  </a:lnTo>
                  <a:lnTo>
                    <a:pt x="2171864" y="25777"/>
                  </a:lnTo>
                  <a:lnTo>
                    <a:pt x="2200786" y="54699"/>
                  </a:lnTo>
                  <a:lnTo>
                    <a:pt x="2219752" y="91374"/>
                  </a:lnTo>
                  <a:lnTo>
                    <a:pt x="2226564" y="133603"/>
                  </a:lnTo>
                  <a:lnTo>
                    <a:pt x="2226564" y="1202944"/>
                  </a:lnTo>
                  <a:lnTo>
                    <a:pt x="2219752" y="1245173"/>
                  </a:lnTo>
                  <a:lnTo>
                    <a:pt x="2200786" y="1281848"/>
                  </a:lnTo>
                  <a:lnTo>
                    <a:pt x="2171864" y="1310770"/>
                  </a:lnTo>
                  <a:lnTo>
                    <a:pt x="2135189" y="1329736"/>
                  </a:lnTo>
                  <a:lnTo>
                    <a:pt x="2092960" y="1336547"/>
                  </a:lnTo>
                  <a:lnTo>
                    <a:pt x="133603" y="1336547"/>
                  </a:lnTo>
                  <a:lnTo>
                    <a:pt x="91374" y="1329736"/>
                  </a:lnTo>
                  <a:lnTo>
                    <a:pt x="54699" y="1310770"/>
                  </a:lnTo>
                  <a:lnTo>
                    <a:pt x="25777" y="1281848"/>
                  </a:lnTo>
                  <a:lnTo>
                    <a:pt x="6811" y="1245173"/>
                  </a:lnTo>
                  <a:lnTo>
                    <a:pt x="0" y="1202944"/>
                  </a:lnTo>
                  <a:lnTo>
                    <a:pt x="0" y="13360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object 13"/>
          <p:cNvSpPr txBox="1"/>
          <p:nvPr/>
        </p:nvSpPr>
        <p:spPr>
          <a:xfrm>
            <a:off x="3815524" y="4009770"/>
            <a:ext cx="1301496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b="1" kern="0" spc="-15" dirty="0">
                <a:solidFill>
                  <a:srgbClr val="FFFFFF"/>
                </a:solidFill>
                <a:cs typeface="Calibri"/>
              </a:rPr>
              <a:t>ШКОЛА</a:t>
            </a:r>
            <a:endParaRPr sz="2100" kern="0" dirty="0">
              <a:solidFill>
                <a:sysClr val="windowText" lastClr="000000"/>
              </a:solidFill>
              <a:cs typeface="Calibri"/>
            </a:endParaRPr>
          </a:p>
        </p:txBody>
      </p:sp>
      <p:grpSp>
        <p:nvGrpSpPr>
          <p:cNvPr id="15" name="object 14"/>
          <p:cNvGrpSpPr/>
          <p:nvPr/>
        </p:nvGrpSpPr>
        <p:grpSpPr>
          <a:xfrm>
            <a:off x="5605271" y="3521709"/>
            <a:ext cx="2929129" cy="1349375"/>
            <a:chOff x="5605271" y="3521709"/>
            <a:chExt cx="3097530" cy="1349375"/>
          </a:xfrm>
        </p:grpSpPr>
        <p:sp>
          <p:nvSpPr>
            <p:cNvPr id="16" name="object 15"/>
            <p:cNvSpPr/>
            <p:nvPr/>
          </p:nvSpPr>
          <p:spPr>
            <a:xfrm>
              <a:off x="5605272" y="3528059"/>
              <a:ext cx="3091180" cy="1336675"/>
            </a:xfrm>
            <a:custGeom>
              <a:avLst/>
              <a:gdLst/>
              <a:ahLst/>
              <a:cxnLst/>
              <a:rect l="l" t="t" r="r" b="b"/>
              <a:pathLst>
                <a:path w="3091179" h="1336675">
                  <a:moveTo>
                    <a:pt x="864108" y="668274"/>
                  </a:moveTo>
                  <a:lnTo>
                    <a:pt x="683514" y="487680"/>
                  </a:lnTo>
                  <a:lnTo>
                    <a:pt x="683514" y="559943"/>
                  </a:lnTo>
                  <a:lnTo>
                    <a:pt x="0" y="559943"/>
                  </a:lnTo>
                  <a:lnTo>
                    <a:pt x="0" y="776605"/>
                  </a:lnTo>
                  <a:lnTo>
                    <a:pt x="683514" y="776605"/>
                  </a:lnTo>
                  <a:lnTo>
                    <a:pt x="683514" y="848868"/>
                  </a:lnTo>
                  <a:lnTo>
                    <a:pt x="864108" y="668274"/>
                  </a:lnTo>
                  <a:close/>
                </a:path>
                <a:path w="3091179" h="1336675">
                  <a:moveTo>
                    <a:pt x="3090672" y="133604"/>
                  </a:moveTo>
                  <a:lnTo>
                    <a:pt x="3083852" y="91376"/>
                  </a:lnTo>
                  <a:lnTo>
                    <a:pt x="3064891" y="54711"/>
                  </a:lnTo>
                  <a:lnTo>
                    <a:pt x="3035960" y="25781"/>
                  </a:lnTo>
                  <a:lnTo>
                    <a:pt x="2999295" y="6819"/>
                  </a:lnTo>
                  <a:lnTo>
                    <a:pt x="2957068" y="0"/>
                  </a:lnTo>
                  <a:lnTo>
                    <a:pt x="997699" y="0"/>
                  </a:lnTo>
                  <a:lnTo>
                    <a:pt x="955471" y="6819"/>
                  </a:lnTo>
                  <a:lnTo>
                    <a:pt x="918806" y="25781"/>
                  </a:lnTo>
                  <a:lnTo>
                    <a:pt x="889876" y="54711"/>
                  </a:lnTo>
                  <a:lnTo>
                    <a:pt x="870915" y="91376"/>
                  </a:lnTo>
                  <a:lnTo>
                    <a:pt x="864108" y="133604"/>
                  </a:lnTo>
                  <a:lnTo>
                    <a:pt x="864108" y="668274"/>
                  </a:lnTo>
                  <a:lnTo>
                    <a:pt x="864108" y="1202944"/>
                  </a:lnTo>
                  <a:lnTo>
                    <a:pt x="870915" y="1245184"/>
                  </a:lnTo>
                  <a:lnTo>
                    <a:pt x="889876" y="1281849"/>
                  </a:lnTo>
                  <a:lnTo>
                    <a:pt x="918806" y="1310779"/>
                  </a:lnTo>
                  <a:lnTo>
                    <a:pt x="955471" y="1329740"/>
                  </a:lnTo>
                  <a:lnTo>
                    <a:pt x="997699" y="1336548"/>
                  </a:lnTo>
                  <a:lnTo>
                    <a:pt x="2957068" y="1336548"/>
                  </a:lnTo>
                  <a:lnTo>
                    <a:pt x="2999295" y="1329740"/>
                  </a:lnTo>
                  <a:lnTo>
                    <a:pt x="3035960" y="1310779"/>
                  </a:lnTo>
                  <a:lnTo>
                    <a:pt x="3064891" y="1281849"/>
                  </a:lnTo>
                  <a:lnTo>
                    <a:pt x="3083852" y="1245184"/>
                  </a:lnTo>
                  <a:lnTo>
                    <a:pt x="3090672" y="1202944"/>
                  </a:lnTo>
                  <a:lnTo>
                    <a:pt x="3090672" y="133604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bject 16"/>
            <p:cNvSpPr/>
            <p:nvPr/>
          </p:nvSpPr>
          <p:spPr>
            <a:xfrm>
              <a:off x="6469379" y="3528059"/>
              <a:ext cx="2226945" cy="1336675"/>
            </a:xfrm>
            <a:custGeom>
              <a:avLst/>
              <a:gdLst/>
              <a:ahLst/>
              <a:cxnLst/>
              <a:rect l="l" t="t" r="r" b="b"/>
              <a:pathLst>
                <a:path w="2226945" h="1336675">
                  <a:moveTo>
                    <a:pt x="0" y="133603"/>
                  </a:moveTo>
                  <a:lnTo>
                    <a:pt x="6811" y="91374"/>
                  </a:lnTo>
                  <a:lnTo>
                    <a:pt x="25777" y="54699"/>
                  </a:lnTo>
                  <a:lnTo>
                    <a:pt x="54699" y="25777"/>
                  </a:lnTo>
                  <a:lnTo>
                    <a:pt x="91374" y="6811"/>
                  </a:lnTo>
                  <a:lnTo>
                    <a:pt x="133603" y="0"/>
                  </a:lnTo>
                  <a:lnTo>
                    <a:pt x="2092960" y="0"/>
                  </a:lnTo>
                  <a:lnTo>
                    <a:pt x="2135189" y="6811"/>
                  </a:lnTo>
                  <a:lnTo>
                    <a:pt x="2171864" y="25777"/>
                  </a:lnTo>
                  <a:lnTo>
                    <a:pt x="2200786" y="54699"/>
                  </a:lnTo>
                  <a:lnTo>
                    <a:pt x="2219752" y="91374"/>
                  </a:lnTo>
                  <a:lnTo>
                    <a:pt x="2226564" y="133603"/>
                  </a:lnTo>
                  <a:lnTo>
                    <a:pt x="2226564" y="1202944"/>
                  </a:lnTo>
                  <a:lnTo>
                    <a:pt x="2219752" y="1245173"/>
                  </a:lnTo>
                  <a:lnTo>
                    <a:pt x="2200786" y="1281848"/>
                  </a:lnTo>
                  <a:lnTo>
                    <a:pt x="2171864" y="1310770"/>
                  </a:lnTo>
                  <a:lnTo>
                    <a:pt x="2135189" y="1329736"/>
                  </a:lnTo>
                  <a:lnTo>
                    <a:pt x="2092960" y="1336547"/>
                  </a:lnTo>
                  <a:lnTo>
                    <a:pt x="133603" y="1336547"/>
                  </a:lnTo>
                  <a:lnTo>
                    <a:pt x="91374" y="1329736"/>
                  </a:lnTo>
                  <a:lnTo>
                    <a:pt x="54699" y="1310770"/>
                  </a:lnTo>
                  <a:lnTo>
                    <a:pt x="25777" y="1281848"/>
                  </a:lnTo>
                  <a:lnTo>
                    <a:pt x="6811" y="1245173"/>
                  </a:lnTo>
                  <a:lnTo>
                    <a:pt x="0" y="1202944"/>
                  </a:lnTo>
                  <a:lnTo>
                    <a:pt x="0" y="13360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bject 17"/>
          <p:cNvSpPr txBox="1"/>
          <p:nvPr/>
        </p:nvSpPr>
        <p:spPr>
          <a:xfrm>
            <a:off x="6798626" y="3996690"/>
            <a:ext cx="156845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100" b="1" kern="0" spc="-10" dirty="0">
                <a:solidFill>
                  <a:srgbClr val="FFFFFF"/>
                </a:solidFill>
                <a:cs typeface="Calibri"/>
              </a:rPr>
              <a:t>ПОО/ВУЗ</a:t>
            </a:r>
            <a:endParaRPr sz="2100" kern="0" dirty="0">
              <a:solidFill>
                <a:sysClr val="windowText" lastClr="000000"/>
              </a:solidFill>
              <a:cs typeface="Calibri"/>
            </a:endParaRPr>
          </a:p>
        </p:txBody>
      </p:sp>
      <p:grpSp>
        <p:nvGrpSpPr>
          <p:cNvPr id="19" name="object 18"/>
          <p:cNvGrpSpPr/>
          <p:nvPr/>
        </p:nvGrpSpPr>
        <p:grpSpPr>
          <a:xfrm>
            <a:off x="8423022" y="3501707"/>
            <a:ext cx="3376729" cy="1335405"/>
            <a:chOff x="8725282" y="3515867"/>
            <a:chExt cx="3093720" cy="1335405"/>
          </a:xfrm>
        </p:grpSpPr>
        <p:sp>
          <p:nvSpPr>
            <p:cNvPr id="20" name="object 19"/>
            <p:cNvSpPr/>
            <p:nvPr/>
          </p:nvSpPr>
          <p:spPr>
            <a:xfrm>
              <a:off x="8725282" y="3515867"/>
              <a:ext cx="3093720" cy="1335405"/>
            </a:xfrm>
            <a:custGeom>
              <a:avLst/>
              <a:gdLst/>
              <a:ahLst/>
              <a:cxnLst/>
              <a:rect l="l" t="t" r="r" b="b"/>
              <a:pathLst>
                <a:path w="3093720" h="1335404">
                  <a:moveTo>
                    <a:pt x="864489" y="672084"/>
                  </a:moveTo>
                  <a:lnTo>
                    <a:pt x="683768" y="492760"/>
                  </a:lnTo>
                  <a:lnTo>
                    <a:pt x="684022" y="564769"/>
                  </a:lnTo>
                  <a:lnTo>
                    <a:pt x="0" y="567563"/>
                  </a:lnTo>
                  <a:lnTo>
                    <a:pt x="889" y="783590"/>
                  </a:lnTo>
                  <a:lnTo>
                    <a:pt x="684911" y="780796"/>
                  </a:lnTo>
                  <a:lnTo>
                    <a:pt x="685165" y="852805"/>
                  </a:lnTo>
                  <a:lnTo>
                    <a:pt x="864489" y="672084"/>
                  </a:lnTo>
                  <a:close/>
                </a:path>
                <a:path w="3093720" h="1335404">
                  <a:moveTo>
                    <a:pt x="3093339" y="133477"/>
                  </a:moveTo>
                  <a:lnTo>
                    <a:pt x="3086519" y="91313"/>
                  </a:lnTo>
                  <a:lnTo>
                    <a:pt x="3067558" y="54673"/>
                  </a:lnTo>
                  <a:lnTo>
                    <a:pt x="3038665" y="25781"/>
                  </a:lnTo>
                  <a:lnTo>
                    <a:pt x="3002026" y="6819"/>
                  </a:lnTo>
                  <a:lnTo>
                    <a:pt x="2959862" y="0"/>
                  </a:lnTo>
                  <a:lnTo>
                    <a:pt x="1000252" y="0"/>
                  </a:lnTo>
                  <a:lnTo>
                    <a:pt x="958075" y="6819"/>
                  </a:lnTo>
                  <a:lnTo>
                    <a:pt x="921435" y="25781"/>
                  </a:lnTo>
                  <a:lnTo>
                    <a:pt x="892543" y="54673"/>
                  </a:lnTo>
                  <a:lnTo>
                    <a:pt x="873582" y="91313"/>
                  </a:lnTo>
                  <a:lnTo>
                    <a:pt x="866775" y="133477"/>
                  </a:lnTo>
                  <a:lnTo>
                    <a:pt x="866775" y="1201547"/>
                  </a:lnTo>
                  <a:lnTo>
                    <a:pt x="873582" y="1243723"/>
                  </a:lnTo>
                  <a:lnTo>
                    <a:pt x="892543" y="1280363"/>
                  </a:lnTo>
                  <a:lnTo>
                    <a:pt x="921435" y="1309255"/>
                  </a:lnTo>
                  <a:lnTo>
                    <a:pt x="958075" y="1328216"/>
                  </a:lnTo>
                  <a:lnTo>
                    <a:pt x="1000252" y="1335024"/>
                  </a:lnTo>
                  <a:lnTo>
                    <a:pt x="2959862" y="1335024"/>
                  </a:lnTo>
                  <a:lnTo>
                    <a:pt x="3002026" y="1328216"/>
                  </a:lnTo>
                  <a:lnTo>
                    <a:pt x="3038665" y="1309255"/>
                  </a:lnTo>
                  <a:lnTo>
                    <a:pt x="3067558" y="1280363"/>
                  </a:lnTo>
                  <a:lnTo>
                    <a:pt x="3086519" y="1243723"/>
                  </a:lnTo>
                  <a:lnTo>
                    <a:pt x="3093339" y="1201547"/>
                  </a:lnTo>
                  <a:lnTo>
                    <a:pt x="3093339" y="133477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bject 20"/>
            <p:cNvSpPr/>
            <p:nvPr/>
          </p:nvSpPr>
          <p:spPr>
            <a:xfrm>
              <a:off x="9592056" y="3515867"/>
              <a:ext cx="2226945" cy="1335405"/>
            </a:xfrm>
            <a:custGeom>
              <a:avLst/>
              <a:gdLst/>
              <a:ahLst/>
              <a:cxnLst/>
              <a:rect l="l" t="t" r="r" b="b"/>
              <a:pathLst>
                <a:path w="2226945" h="1335404">
                  <a:moveTo>
                    <a:pt x="0" y="133477"/>
                  </a:moveTo>
                  <a:lnTo>
                    <a:pt x="6810" y="91309"/>
                  </a:lnTo>
                  <a:lnTo>
                    <a:pt x="25769" y="54671"/>
                  </a:lnTo>
                  <a:lnTo>
                    <a:pt x="54671" y="25769"/>
                  </a:lnTo>
                  <a:lnTo>
                    <a:pt x="91309" y="6810"/>
                  </a:lnTo>
                  <a:lnTo>
                    <a:pt x="133476" y="0"/>
                  </a:lnTo>
                  <a:lnTo>
                    <a:pt x="2093087" y="0"/>
                  </a:lnTo>
                  <a:lnTo>
                    <a:pt x="2135254" y="6810"/>
                  </a:lnTo>
                  <a:lnTo>
                    <a:pt x="2171892" y="25769"/>
                  </a:lnTo>
                  <a:lnTo>
                    <a:pt x="2200794" y="54671"/>
                  </a:lnTo>
                  <a:lnTo>
                    <a:pt x="2219753" y="91309"/>
                  </a:lnTo>
                  <a:lnTo>
                    <a:pt x="2226564" y="133477"/>
                  </a:lnTo>
                  <a:lnTo>
                    <a:pt x="2226564" y="1201547"/>
                  </a:lnTo>
                  <a:lnTo>
                    <a:pt x="2219753" y="1243714"/>
                  </a:lnTo>
                  <a:lnTo>
                    <a:pt x="2200794" y="1280352"/>
                  </a:lnTo>
                  <a:lnTo>
                    <a:pt x="2171892" y="1309254"/>
                  </a:lnTo>
                  <a:lnTo>
                    <a:pt x="2135254" y="1328213"/>
                  </a:lnTo>
                  <a:lnTo>
                    <a:pt x="2093087" y="1335024"/>
                  </a:lnTo>
                  <a:lnTo>
                    <a:pt x="133476" y="1335024"/>
                  </a:lnTo>
                  <a:lnTo>
                    <a:pt x="91309" y="1328213"/>
                  </a:lnTo>
                  <a:lnTo>
                    <a:pt x="54671" y="1309254"/>
                  </a:lnTo>
                  <a:lnTo>
                    <a:pt x="25769" y="1280352"/>
                  </a:lnTo>
                  <a:lnTo>
                    <a:pt x="6810" y="1243714"/>
                  </a:lnTo>
                  <a:lnTo>
                    <a:pt x="0" y="1201547"/>
                  </a:lnTo>
                  <a:lnTo>
                    <a:pt x="0" y="133477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object 21"/>
          <p:cNvSpPr txBox="1"/>
          <p:nvPr/>
        </p:nvSpPr>
        <p:spPr>
          <a:xfrm>
            <a:off x="9387841" y="3996690"/>
            <a:ext cx="2411910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2100" b="1" kern="0" spc="-10" dirty="0">
                <a:solidFill>
                  <a:srgbClr val="FFFFFF"/>
                </a:solidFill>
                <a:cs typeface="Calibri"/>
              </a:rPr>
              <a:t>ПРОИЗВОДСТВО</a:t>
            </a:r>
            <a:endParaRPr sz="2100" kern="0" dirty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3" name="object 22"/>
          <p:cNvSpPr/>
          <p:nvPr/>
        </p:nvSpPr>
        <p:spPr>
          <a:xfrm>
            <a:off x="217931" y="5751576"/>
            <a:ext cx="11588750" cy="1079500"/>
          </a:xfrm>
          <a:custGeom>
            <a:avLst/>
            <a:gdLst/>
            <a:ahLst/>
            <a:cxnLst/>
            <a:rect l="l" t="t" r="r" b="b"/>
            <a:pathLst>
              <a:path w="11588750" h="1079500">
                <a:moveTo>
                  <a:pt x="11480546" y="0"/>
                </a:moveTo>
                <a:lnTo>
                  <a:pt x="107899" y="0"/>
                </a:lnTo>
                <a:lnTo>
                  <a:pt x="65901" y="8479"/>
                </a:lnTo>
                <a:lnTo>
                  <a:pt x="31603" y="31603"/>
                </a:lnTo>
                <a:lnTo>
                  <a:pt x="8479" y="65901"/>
                </a:lnTo>
                <a:lnTo>
                  <a:pt x="0" y="107899"/>
                </a:lnTo>
                <a:lnTo>
                  <a:pt x="0" y="971092"/>
                </a:lnTo>
                <a:lnTo>
                  <a:pt x="8479" y="1013091"/>
                </a:lnTo>
                <a:lnTo>
                  <a:pt x="31603" y="1047388"/>
                </a:lnTo>
                <a:lnTo>
                  <a:pt x="65901" y="1070512"/>
                </a:lnTo>
                <a:lnTo>
                  <a:pt x="107899" y="1078992"/>
                </a:lnTo>
                <a:lnTo>
                  <a:pt x="11480546" y="1078992"/>
                </a:lnTo>
                <a:lnTo>
                  <a:pt x="11522594" y="1070512"/>
                </a:lnTo>
                <a:lnTo>
                  <a:pt x="11556904" y="1047388"/>
                </a:lnTo>
                <a:lnTo>
                  <a:pt x="11580022" y="1013091"/>
                </a:lnTo>
                <a:lnTo>
                  <a:pt x="11588496" y="971092"/>
                </a:lnTo>
                <a:lnTo>
                  <a:pt x="11588496" y="107899"/>
                </a:lnTo>
                <a:lnTo>
                  <a:pt x="11580022" y="65901"/>
                </a:lnTo>
                <a:lnTo>
                  <a:pt x="11556904" y="31603"/>
                </a:lnTo>
                <a:lnTo>
                  <a:pt x="11522594" y="8479"/>
                </a:lnTo>
                <a:lnTo>
                  <a:pt x="11480546" y="0"/>
                </a:lnTo>
                <a:close/>
              </a:path>
            </a:pathLst>
          </a:custGeom>
          <a:solidFill>
            <a:srgbClr val="2F81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object 23"/>
          <p:cNvSpPr txBox="1"/>
          <p:nvPr/>
        </p:nvSpPr>
        <p:spPr>
          <a:xfrm>
            <a:off x="801524" y="6046419"/>
            <a:ext cx="1113609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b="1" kern="0" spc="-10" dirty="0">
                <a:solidFill>
                  <a:srgbClr val="FFFFFF"/>
                </a:solidFill>
                <a:cs typeface="Calibri"/>
              </a:rPr>
              <a:t>УЧАСТНИКИ</a:t>
            </a:r>
            <a:r>
              <a:rPr sz="2800" b="1" kern="0" spc="-95" dirty="0">
                <a:solidFill>
                  <a:srgbClr val="FFFFFF"/>
                </a:solidFill>
                <a:cs typeface="Calibri"/>
              </a:rPr>
              <a:t> </a:t>
            </a:r>
            <a:r>
              <a:rPr sz="2800" b="1" kern="0" spc="-40" dirty="0">
                <a:solidFill>
                  <a:srgbClr val="FFFFFF"/>
                </a:solidFill>
                <a:cs typeface="Calibri"/>
              </a:rPr>
              <a:t>ОБРАЗОВАТЕЛЬНОГО</a:t>
            </a:r>
            <a:r>
              <a:rPr sz="2800" b="1" kern="0" spc="-90" dirty="0">
                <a:solidFill>
                  <a:srgbClr val="FFFFFF"/>
                </a:solidFill>
                <a:cs typeface="Calibri"/>
              </a:rPr>
              <a:t> </a:t>
            </a:r>
            <a:r>
              <a:rPr sz="2800" b="1" kern="0" spc="-10" dirty="0">
                <a:solidFill>
                  <a:srgbClr val="FFFFFF"/>
                </a:solidFill>
                <a:cs typeface="Calibri"/>
              </a:rPr>
              <a:t>ВЗАИМОДЕЙСТВИЯ</a:t>
            </a:r>
            <a:endParaRPr sz="2800" kern="0" dirty="0">
              <a:solidFill>
                <a:sysClr val="windowText" lastClr="000000"/>
              </a:solidFill>
              <a:cs typeface="Calibri"/>
            </a:endParaRPr>
          </a:p>
        </p:txBody>
      </p:sp>
      <p:grpSp>
        <p:nvGrpSpPr>
          <p:cNvPr id="25" name="object 24"/>
          <p:cNvGrpSpPr/>
          <p:nvPr/>
        </p:nvGrpSpPr>
        <p:grpSpPr>
          <a:xfrm>
            <a:off x="1065275" y="4850891"/>
            <a:ext cx="9726295" cy="887094"/>
            <a:chOff x="1065275" y="4850891"/>
            <a:chExt cx="9726295" cy="887094"/>
          </a:xfrm>
        </p:grpSpPr>
        <p:sp>
          <p:nvSpPr>
            <p:cNvPr id="26" name="object 25"/>
            <p:cNvSpPr/>
            <p:nvPr/>
          </p:nvSpPr>
          <p:spPr>
            <a:xfrm>
              <a:off x="1071371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4" h="864235">
                  <a:moveTo>
                    <a:pt x="179831" y="0"/>
                  </a:moveTo>
                  <a:lnTo>
                    <a:pt x="0" y="179832"/>
                  </a:lnTo>
                  <a:lnTo>
                    <a:pt x="89915" y="179832"/>
                  </a:lnTo>
                  <a:lnTo>
                    <a:pt x="89915" y="684276"/>
                  </a:lnTo>
                  <a:lnTo>
                    <a:pt x="0" y="684276"/>
                  </a:lnTo>
                  <a:lnTo>
                    <a:pt x="179831" y="864108"/>
                  </a:lnTo>
                  <a:lnTo>
                    <a:pt x="359664" y="684276"/>
                  </a:lnTo>
                  <a:lnTo>
                    <a:pt x="269747" y="684276"/>
                  </a:lnTo>
                  <a:lnTo>
                    <a:pt x="269747" y="179832"/>
                  </a:lnTo>
                  <a:lnTo>
                    <a:pt x="359664" y="17983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bject 26"/>
            <p:cNvSpPr/>
            <p:nvPr/>
          </p:nvSpPr>
          <p:spPr>
            <a:xfrm>
              <a:off x="1071371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4" h="864235">
                  <a:moveTo>
                    <a:pt x="0" y="684276"/>
                  </a:moveTo>
                  <a:lnTo>
                    <a:pt x="179831" y="864108"/>
                  </a:lnTo>
                  <a:lnTo>
                    <a:pt x="359664" y="684276"/>
                  </a:lnTo>
                  <a:lnTo>
                    <a:pt x="269747" y="684276"/>
                  </a:lnTo>
                  <a:lnTo>
                    <a:pt x="269747" y="179832"/>
                  </a:lnTo>
                  <a:lnTo>
                    <a:pt x="359664" y="179832"/>
                  </a:lnTo>
                  <a:lnTo>
                    <a:pt x="179831" y="0"/>
                  </a:lnTo>
                  <a:lnTo>
                    <a:pt x="0" y="179832"/>
                  </a:lnTo>
                  <a:lnTo>
                    <a:pt x="89915" y="179832"/>
                  </a:lnTo>
                  <a:lnTo>
                    <a:pt x="89915" y="684276"/>
                  </a:lnTo>
                  <a:lnTo>
                    <a:pt x="0" y="684276"/>
                  </a:lnTo>
                  <a:close/>
                </a:path>
              </a:pathLst>
            </a:custGeom>
            <a:ln w="12191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bject 27"/>
            <p:cNvSpPr/>
            <p:nvPr/>
          </p:nvSpPr>
          <p:spPr>
            <a:xfrm>
              <a:off x="4186427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5" h="864235">
                  <a:moveTo>
                    <a:pt x="179832" y="0"/>
                  </a:moveTo>
                  <a:lnTo>
                    <a:pt x="0" y="179832"/>
                  </a:lnTo>
                  <a:lnTo>
                    <a:pt x="89916" y="179832"/>
                  </a:lnTo>
                  <a:lnTo>
                    <a:pt x="89916" y="684276"/>
                  </a:lnTo>
                  <a:lnTo>
                    <a:pt x="0" y="684276"/>
                  </a:lnTo>
                  <a:lnTo>
                    <a:pt x="179832" y="864108"/>
                  </a:lnTo>
                  <a:lnTo>
                    <a:pt x="359663" y="684276"/>
                  </a:lnTo>
                  <a:lnTo>
                    <a:pt x="269748" y="684276"/>
                  </a:lnTo>
                  <a:lnTo>
                    <a:pt x="269748" y="179832"/>
                  </a:lnTo>
                  <a:lnTo>
                    <a:pt x="359663" y="179832"/>
                  </a:lnTo>
                  <a:lnTo>
                    <a:pt x="179832" y="0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bject 28"/>
            <p:cNvSpPr/>
            <p:nvPr/>
          </p:nvSpPr>
          <p:spPr>
            <a:xfrm>
              <a:off x="4186427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5" h="864235">
                  <a:moveTo>
                    <a:pt x="0" y="684276"/>
                  </a:moveTo>
                  <a:lnTo>
                    <a:pt x="179832" y="864108"/>
                  </a:lnTo>
                  <a:lnTo>
                    <a:pt x="359663" y="684276"/>
                  </a:lnTo>
                  <a:lnTo>
                    <a:pt x="269748" y="684276"/>
                  </a:lnTo>
                  <a:lnTo>
                    <a:pt x="269748" y="179832"/>
                  </a:lnTo>
                  <a:lnTo>
                    <a:pt x="359663" y="179832"/>
                  </a:lnTo>
                  <a:lnTo>
                    <a:pt x="179832" y="0"/>
                  </a:lnTo>
                  <a:lnTo>
                    <a:pt x="0" y="179832"/>
                  </a:lnTo>
                  <a:lnTo>
                    <a:pt x="89916" y="179832"/>
                  </a:lnTo>
                  <a:lnTo>
                    <a:pt x="89916" y="684276"/>
                  </a:lnTo>
                  <a:lnTo>
                    <a:pt x="0" y="684276"/>
                  </a:lnTo>
                  <a:close/>
                </a:path>
              </a:pathLst>
            </a:custGeom>
            <a:ln w="12191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bject 29"/>
            <p:cNvSpPr/>
            <p:nvPr/>
          </p:nvSpPr>
          <p:spPr>
            <a:xfrm>
              <a:off x="7281672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5" h="864235">
                  <a:moveTo>
                    <a:pt x="179831" y="0"/>
                  </a:moveTo>
                  <a:lnTo>
                    <a:pt x="0" y="179832"/>
                  </a:lnTo>
                  <a:lnTo>
                    <a:pt x="89916" y="179832"/>
                  </a:lnTo>
                  <a:lnTo>
                    <a:pt x="89916" y="684276"/>
                  </a:lnTo>
                  <a:lnTo>
                    <a:pt x="0" y="684276"/>
                  </a:lnTo>
                  <a:lnTo>
                    <a:pt x="179831" y="864108"/>
                  </a:lnTo>
                  <a:lnTo>
                    <a:pt x="359663" y="684276"/>
                  </a:lnTo>
                  <a:lnTo>
                    <a:pt x="269748" y="684276"/>
                  </a:lnTo>
                  <a:lnTo>
                    <a:pt x="269748" y="179832"/>
                  </a:lnTo>
                  <a:lnTo>
                    <a:pt x="359663" y="17983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bject 30"/>
            <p:cNvSpPr/>
            <p:nvPr/>
          </p:nvSpPr>
          <p:spPr>
            <a:xfrm>
              <a:off x="7281672" y="4867655"/>
              <a:ext cx="360045" cy="864235"/>
            </a:xfrm>
            <a:custGeom>
              <a:avLst/>
              <a:gdLst/>
              <a:ahLst/>
              <a:cxnLst/>
              <a:rect l="l" t="t" r="r" b="b"/>
              <a:pathLst>
                <a:path w="360045" h="864235">
                  <a:moveTo>
                    <a:pt x="0" y="684276"/>
                  </a:moveTo>
                  <a:lnTo>
                    <a:pt x="179831" y="864108"/>
                  </a:lnTo>
                  <a:lnTo>
                    <a:pt x="359663" y="684276"/>
                  </a:lnTo>
                  <a:lnTo>
                    <a:pt x="269748" y="684276"/>
                  </a:lnTo>
                  <a:lnTo>
                    <a:pt x="269748" y="179832"/>
                  </a:lnTo>
                  <a:lnTo>
                    <a:pt x="359663" y="179832"/>
                  </a:lnTo>
                  <a:lnTo>
                    <a:pt x="179831" y="0"/>
                  </a:lnTo>
                  <a:lnTo>
                    <a:pt x="0" y="179832"/>
                  </a:lnTo>
                  <a:lnTo>
                    <a:pt x="89916" y="179832"/>
                  </a:lnTo>
                  <a:lnTo>
                    <a:pt x="89916" y="684276"/>
                  </a:lnTo>
                  <a:lnTo>
                    <a:pt x="0" y="684276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bject 31"/>
            <p:cNvSpPr/>
            <p:nvPr/>
          </p:nvSpPr>
          <p:spPr>
            <a:xfrm>
              <a:off x="10424159" y="4856987"/>
              <a:ext cx="361315" cy="864235"/>
            </a:xfrm>
            <a:custGeom>
              <a:avLst/>
              <a:gdLst/>
              <a:ahLst/>
              <a:cxnLst/>
              <a:rect l="l" t="t" r="r" b="b"/>
              <a:pathLst>
                <a:path w="361315" h="864235">
                  <a:moveTo>
                    <a:pt x="180594" y="0"/>
                  </a:moveTo>
                  <a:lnTo>
                    <a:pt x="0" y="180594"/>
                  </a:lnTo>
                  <a:lnTo>
                    <a:pt x="90297" y="180594"/>
                  </a:lnTo>
                  <a:lnTo>
                    <a:pt x="90297" y="683514"/>
                  </a:lnTo>
                  <a:lnTo>
                    <a:pt x="0" y="683514"/>
                  </a:lnTo>
                  <a:lnTo>
                    <a:pt x="180594" y="864108"/>
                  </a:lnTo>
                  <a:lnTo>
                    <a:pt x="361188" y="683514"/>
                  </a:lnTo>
                  <a:lnTo>
                    <a:pt x="270891" y="683514"/>
                  </a:lnTo>
                  <a:lnTo>
                    <a:pt x="270891" y="180594"/>
                  </a:lnTo>
                  <a:lnTo>
                    <a:pt x="361188" y="180594"/>
                  </a:lnTo>
                  <a:lnTo>
                    <a:pt x="180594" y="0"/>
                  </a:lnTo>
                  <a:close/>
                </a:path>
              </a:pathLst>
            </a:custGeom>
            <a:solidFill>
              <a:srgbClr val="2F81BE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bject 32"/>
            <p:cNvSpPr/>
            <p:nvPr/>
          </p:nvSpPr>
          <p:spPr>
            <a:xfrm>
              <a:off x="10424159" y="4856987"/>
              <a:ext cx="361315" cy="864235"/>
            </a:xfrm>
            <a:custGeom>
              <a:avLst/>
              <a:gdLst/>
              <a:ahLst/>
              <a:cxnLst/>
              <a:rect l="l" t="t" r="r" b="b"/>
              <a:pathLst>
                <a:path w="361315" h="864235">
                  <a:moveTo>
                    <a:pt x="0" y="683514"/>
                  </a:moveTo>
                  <a:lnTo>
                    <a:pt x="180594" y="864108"/>
                  </a:lnTo>
                  <a:lnTo>
                    <a:pt x="361188" y="683514"/>
                  </a:lnTo>
                  <a:lnTo>
                    <a:pt x="270891" y="683514"/>
                  </a:lnTo>
                  <a:lnTo>
                    <a:pt x="270891" y="180594"/>
                  </a:lnTo>
                  <a:lnTo>
                    <a:pt x="361188" y="180594"/>
                  </a:lnTo>
                  <a:lnTo>
                    <a:pt x="180594" y="0"/>
                  </a:lnTo>
                  <a:lnTo>
                    <a:pt x="0" y="180594"/>
                  </a:lnTo>
                  <a:lnTo>
                    <a:pt x="90297" y="180594"/>
                  </a:lnTo>
                  <a:lnTo>
                    <a:pt x="90297" y="683514"/>
                  </a:lnTo>
                  <a:lnTo>
                    <a:pt x="0" y="683514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object 42"/>
          <p:cNvSpPr txBox="1"/>
          <p:nvPr/>
        </p:nvSpPr>
        <p:spPr>
          <a:xfrm>
            <a:off x="262636" y="1301566"/>
            <a:ext cx="11362690" cy="18742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0100"/>
              </a:lnSpc>
              <a:spcBef>
                <a:spcPts val="95"/>
              </a:spcBef>
            </a:pPr>
            <a:r>
              <a:rPr lang="ru-RU" sz="2200" kern="0" dirty="0">
                <a:solidFill>
                  <a:sysClr val="windowText" lastClr="000000"/>
                </a:solidFill>
                <a:cs typeface="Calibri"/>
              </a:rPr>
              <a:t>это модель взаимодействия образовательных организаций и социальных партнеров, при которой образовательная траектория будущего специалиста начинается в детском саду, продолжается обучением в школе, далее в профильном среднем и/или высшем учебном заведении и ведет к гарантированному трудоустройству в компании-партнере.</a:t>
            </a:r>
            <a:endParaRPr sz="2200" kern="0" dirty="0">
              <a:solidFill>
                <a:sysClr val="windowText" lastClr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54649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652</Words>
  <Application>Microsoft Office PowerPoint</Application>
  <PresentationFormat>Широкоэкранный</PresentationFormat>
  <Paragraphs>145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Aptos</vt:lpstr>
      <vt:lpstr>Franklin Gothic Demi Cond</vt:lpstr>
      <vt:lpstr>Martian Mono</vt:lpstr>
      <vt:lpstr>Arial</vt:lpstr>
      <vt:lpstr>Bahnschrift SemiCondensed</vt:lpstr>
      <vt:lpstr>Calibri</vt:lpstr>
      <vt:lpstr>Ubuntu</vt:lpstr>
      <vt:lpstr>Bahnschrift SemiBold SemiConden</vt:lpstr>
      <vt:lpstr>Тема Office</vt:lpstr>
      <vt:lpstr>1_Тема Office</vt:lpstr>
      <vt:lpstr>Office Theme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Изучение тепловых свойств веществ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72</cp:revision>
  <dcterms:created xsi:type="dcterms:W3CDTF">2025-08-11T06:32:47Z</dcterms:created>
  <dcterms:modified xsi:type="dcterms:W3CDTF">2025-08-27T04:12:22Z</dcterms:modified>
</cp:coreProperties>
</file>